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0" r:id="rId3"/>
    <p:sldId id="297" r:id="rId4"/>
    <p:sldId id="296" r:id="rId5"/>
    <p:sldId id="292" r:id="rId6"/>
    <p:sldId id="294" r:id="rId7"/>
    <p:sldId id="295" r:id="rId8"/>
    <p:sldId id="293" r:id="rId9"/>
    <p:sldId id="298" r:id="rId10"/>
    <p:sldId id="268" r:id="rId11"/>
    <p:sldId id="264" r:id="rId12"/>
    <p:sldId id="274" r:id="rId13"/>
    <p:sldId id="277" r:id="rId14"/>
    <p:sldId id="299" r:id="rId15"/>
    <p:sldId id="301" r:id="rId16"/>
    <p:sldId id="300" r:id="rId17"/>
    <p:sldId id="302" r:id="rId18"/>
    <p:sldId id="284" r:id="rId19"/>
    <p:sldId id="287" r:id="rId20"/>
    <p:sldId id="286" r:id="rId21"/>
    <p:sldId id="311" r:id="rId22"/>
    <p:sldId id="304" r:id="rId23"/>
    <p:sldId id="305" r:id="rId24"/>
    <p:sldId id="306" r:id="rId25"/>
    <p:sldId id="303" r:id="rId26"/>
    <p:sldId id="281" r:id="rId27"/>
    <p:sldId id="288" r:id="rId28"/>
    <p:sldId id="289" r:id="rId29"/>
    <p:sldId id="312" r:id="rId30"/>
    <p:sldId id="307" r:id="rId31"/>
    <p:sldId id="310" r:id="rId32"/>
    <p:sldId id="308" r:id="rId33"/>
    <p:sldId id="309" r:id="rId34"/>
    <p:sldId id="283" r:id="rId35"/>
    <p:sldId id="313" r:id="rId36"/>
    <p:sldId id="314" r:id="rId37"/>
    <p:sldId id="316" r:id="rId38"/>
    <p:sldId id="317" r:id="rId39"/>
    <p:sldId id="315" r:id="rId40"/>
    <p:sldId id="318" r:id="rId41"/>
    <p:sldId id="280" r:id="rId42"/>
    <p:sldId id="319" r:id="rId43"/>
    <p:sldId id="320" r:id="rId44"/>
    <p:sldId id="279" r:id="rId45"/>
    <p:sldId id="290" r:id="rId46"/>
    <p:sldId id="322" r:id="rId47"/>
    <p:sldId id="323" r:id="rId48"/>
    <p:sldId id="324" r:id="rId49"/>
    <p:sldId id="325" r:id="rId50"/>
    <p:sldId id="321" r:id="rId51"/>
    <p:sldId id="282" r:id="rId52"/>
    <p:sldId id="291" r:id="rId53"/>
    <p:sldId id="276" r:id="rId54"/>
    <p:sldId id="25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62" y="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2DDCC-E205-4725-8087-C23357C0A9F5}" type="datetimeFigureOut">
              <a:rPr lang="en-US" smtClean="0"/>
              <a:t>9/8/2018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A392BB-C1F5-428B-9DE4-D43FA6A42A73}" type="slidenum">
              <a:rPr lang="en-US" smtClean="0"/>
              <a:t>‹#›</a:t>
            </a:fld>
            <a:endParaRPr lang="en-US" dirty="0"/>
          </a:p>
        </p:txBody>
      </p:sp>
    </p:spTree>
    <p:extLst>
      <p:ext uri="{BB962C8B-B14F-4D97-AF65-F5344CB8AC3E}">
        <p14:creationId xmlns:p14="http://schemas.microsoft.com/office/powerpoint/2010/main" val="413103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pPr eaLnBrk="1" hangingPunct="1"/>
            <a:endParaRPr lang="en-US" altLang="en-US" dirty="0" smtClean="0">
              <a:latin typeface="Arial" pitchFamily="34" charset="0"/>
              <a:ea typeface="MS PGothic" pitchFamily="34" charset="-128"/>
            </a:endParaRPr>
          </a:p>
        </p:txBody>
      </p:sp>
      <p:sp>
        <p:nvSpPr>
          <p:cNvPr id="716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9057" indent="-280406" eaLnBrk="0" hangingPunct="0">
              <a:spcBef>
                <a:spcPct val="30000"/>
              </a:spcBef>
              <a:defRPr sz="1200">
                <a:solidFill>
                  <a:schemeClr val="tx1"/>
                </a:solidFill>
                <a:latin typeface="Arial" pitchFamily="34" charset="0"/>
              </a:defRPr>
            </a:lvl2pPr>
            <a:lvl3pPr marL="1121626" indent="-224325" eaLnBrk="0" hangingPunct="0">
              <a:spcBef>
                <a:spcPct val="30000"/>
              </a:spcBef>
              <a:defRPr sz="1200">
                <a:solidFill>
                  <a:schemeClr val="tx1"/>
                </a:solidFill>
                <a:latin typeface="Arial" pitchFamily="34" charset="0"/>
              </a:defRPr>
            </a:lvl3pPr>
            <a:lvl4pPr marL="1570276" indent="-224325" eaLnBrk="0" hangingPunct="0">
              <a:spcBef>
                <a:spcPct val="30000"/>
              </a:spcBef>
              <a:defRPr sz="1200">
                <a:solidFill>
                  <a:schemeClr val="tx1"/>
                </a:solidFill>
                <a:latin typeface="Arial" pitchFamily="34" charset="0"/>
              </a:defRPr>
            </a:lvl4pPr>
            <a:lvl5pPr marL="2018927" indent="-224325" eaLnBrk="0" hangingPunct="0">
              <a:spcBef>
                <a:spcPct val="30000"/>
              </a:spcBef>
              <a:defRPr sz="1200">
                <a:solidFill>
                  <a:schemeClr val="tx1"/>
                </a:solidFill>
                <a:latin typeface="Arial" pitchFamily="34" charset="0"/>
              </a:defRPr>
            </a:lvl5pPr>
            <a:lvl6pPr marL="2467577" indent="-224325" eaLnBrk="0" fontAlgn="base" hangingPunct="0">
              <a:spcBef>
                <a:spcPct val="30000"/>
              </a:spcBef>
              <a:spcAft>
                <a:spcPct val="0"/>
              </a:spcAft>
              <a:defRPr sz="1200">
                <a:solidFill>
                  <a:schemeClr val="tx1"/>
                </a:solidFill>
                <a:latin typeface="Arial" pitchFamily="34" charset="0"/>
              </a:defRPr>
            </a:lvl6pPr>
            <a:lvl7pPr marL="2916227" indent="-224325" eaLnBrk="0" fontAlgn="base" hangingPunct="0">
              <a:spcBef>
                <a:spcPct val="30000"/>
              </a:spcBef>
              <a:spcAft>
                <a:spcPct val="0"/>
              </a:spcAft>
              <a:defRPr sz="1200">
                <a:solidFill>
                  <a:schemeClr val="tx1"/>
                </a:solidFill>
                <a:latin typeface="Arial" pitchFamily="34" charset="0"/>
              </a:defRPr>
            </a:lvl7pPr>
            <a:lvl8pPr marL="3364878" indent="-224325" eaLnBrk="0" fontAlgn="base" hangingPunct="0">
              <a:spcBef>
                <a:spcPct val="30000"/>
              </a:spcBef>
              <a:spcAft>
                <a:spcPct val="0"/>
              </a:spcAft>
              <a:defRPr sz="1200">
                <a:solidFill>
                  <a:schemeClr val="tx1"/>
                </a:solidFill>
                <a:latin typeface="Arial" pitchFamily="34" charset="0"/>
              </a:defRPr>
            </a:lvl8pPr>
            <a:lvl9pPr marL="3813528" indent="-2243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E3AC074-26CE-4536-8E8A-37B10B5B4479}" type="slidenum">
              <a:rPr lang="en-US" altLang="en-US" smtClean="0">
                <a:ea typeface="MS PGothic" pitchFamily="34" charset="-128"/>
              </a:rPr>
              <a:pPr eaLnBrk="1" hangingPunct="1">
                <a:spcBef>
                  <a:spcPct val="0"/>
                </a:spcBef>
              </a:pPr>
              <a:t>10</a:t>
            </a:fld>
            <a:endParaRPr lang="en-US" altLang="en-US" dirty="0"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to capture all training course improvements</a:t>
            </a:r>
            <a:endParaRPr lang="en-US" dirty="0"/>
          </a:p>
        </p:txBody>
      </p:sp>
      <p:sp>
        <p:nvSpPr>
          <p:cNvPr id="4" name="Slide Number Placeholder 3"/>
          <p:cNvSpPr>
            <a:spLocks noGrp="1"/>
          </p:cNvSpPr>
          <p:nvPr>
            <p:ph type="sldNum" sz="quarter" idx="10"/>
          </p:nvPr>
        </p:nvSpPr>
        <p:spPr/>
        <p:txBody>
          <a:bodyPr/>
          <a:lstStyle/>
          <a:p>
            <a:fld id="{657A7388-0ABE-4DCF-9E5A-7A70820B5699}" type="slidenum">
              <a:rPr lang="en-US" smtClean="0"/>
              <a:t>42</a:t>
            </a:fld>
            <a:endParaRPr lang="en-US" dirty="0"/>
          </a:p>
        </p:txBody>
      </p:sp>
    </p:spTree>
    <p:extLst>
      <p:ext uri="{BB962C8B-B14F-4D97-AF65-F5344CB8AC3E}">
        <p14:creationId xmlns:p14="http://schemas.microsoft.com/office/powerpoint/2010/main" val="260633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885620-E2EC-4DE9-8F45-70D352E41EA4}" type="datetimeFigureOut">
              <a:rPr lang="en-US" smtClean="0"/>
              <a:t>9/8/2018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75E5C-2AB6-4199-B4DE-471580895AF8}" type="slidenum">
              <a:rPr lang="en-US" smtClean="0"/>
              <a:t>‹#›</a:t>
            </a:fld>
            <a:endParaRPr lang="en-US" dirty="0"/>
          </a:p>
        </p:txBody>
      </p:sp>
    </p:spTree>
    <p:extLst>
      <p:ext uri="{BB962C8B-B14F-4D97-AF65-F5344CB8AC3E}">
        <p14:creationId xmlns:p14="http://schemas.microsoft.com/office/powerpoint/2010/main" val="120443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885620-E2EC-4DE9-8F45-70D352E41EA4}" type="datetimeFigureOut">
              <a:rPr lang="en-US" smtClean="0"/>
              <a:t>9/8/2018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75E5C-2AB6-4199-B4DE-471580895AF8}" type="slidenum">
              <a:rPr lang="en-US" smtClean="0"/>
              <a:t>‹#›</a:t>
            </a:fld>
            <a:endParaRPr lang="en-US" dirty="0"/>
          </a:p>
        </p:txBody>
      </p:sp>
    </p:spTree>
    <p:extLst>
      <p:ext uri="{BB962C8B-B14F-4D97-AF65-F5344CB8AC3E}">
        <p14:creationId xmlns:p14="http://schemas.microsoft.com/office/powerpoint/2010/main" val="282676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885620-E2EC-4DE9-8F45-70D352E41EA4}" type="datetimeFigureOut">
              <a:rPr lang="en-US" smtClean="0"/>
              <a:t>9/8/2018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75E5C-2AB6-4199-B4DE-471580895AF8}" type="slidenum">
              <a:rPr lang="en-US" smtClean="0"/>
              <a:t>‹#›</a:t>
            </a:fld>
            <a:endParaRPr lang="en-US" dirty="0"/>
          </a:p>
        </p:txBody>
      </p:sp>
    </p:spTree>
    <p:extLst>
      <p:ext uri="{BB962C8B-B14F-4D97-AF65-F5344CB8AC3E}">
        <p14:creationId xmlns:p14="http://schemas.microsoft.com/office/powerpoint/2010/main" val="412799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99160"/>
          </a:xfrm>
        </p:spPr>
        <p:txBody>
          <a:bodyPr/>
          <a:lstStyle>
            <a:lvl1pPr>
              <a:lnSpc>
                <a:spcPct val="90000"/>
              </a:lnSpc>
              <a:defRPr/>
            </a:lvl1pPr>
          </a:lstStyle>
          <a:p>
            <a:r>
              <a:rPr lang="en-US" dirty="0" smtClean="0"/>
              <a:t>Click to edit Master</a:t>
            </a:r>
            <a:endParaRPr lang="en-US" dirty="0"/>
          </a:p>
        </p:txBody>
      </p:sp>
      <p:sp>
        <p:nvSpPr>
          <p:cNvPr id="5" name="Content Placeholder 4"/>
          <p:cNvSpPr>
            <a:spLocks noGrp="1"/>
          </p:cNvSpPr>
          <p:nvPr>
            <p:ph sz="quarter" idx="10"/>
          </p:nvPr>
        </p:nvSpPr>
        <p:spPr>
          <a:xfrm>
            <a:off x="457200" y="1432560"/>
            <a:ext cx="8229600" cy="4742234"/>
          </a:xfrm>
          <a:prstGeom prst="rect">
            <a:avLst/>
          </a:prstGeom>
        </p:spPr>
        <p:txBody>
          <a:bodyPr lIns="0" tIns="0" rIns="0" bIns="0"/>
          <a:lstStyle>
            <a:lvl1pPr>
              <a:spcBef>
                <a:spcPts val="600"/>
              </a:spcBef>
              <a:defRPr sz="2400" spc="-30" baseline="0">
                <a:solidFill>
                  <a:srgbClr val="416895"/>
                </a:solidFill>
                <a:latin typeface="Arial" charset="0"/>
                <a:ea typeface="Arial" charset="0"/>
                <a:cs typeface="Arial" charset="0"/>
              </a:defRPr>
            </a:lvl1pPr>
            <a:lvl2pPr marL="274320" indent="-274320">
              <a:spcBef>
                <a:spcPts val="400"/>
              </a:spcBef>
              <a:buClr>
                <a:schemeClr val="tx2"/>
              </a:buClr>
              <a:buFont typeface="Arial" panose="020B0604020202020204" pitchFamily="34" charset="0"/>
              <a:buChar char="•"/>
              <a:defRPr sz="2200" spc="-30" baseline="0">
                <a:solidFill>
                  <a:schemeClr val="tx2"/>
                </a:solidFill>
                <a:latin typeface="Arial" charset="0"/>
                <a:ea typeface="Arial" charset="0"/>
                <a:cs typeface="Arial" charset="0"/>
              </a:defRPr>
            </a:lvl2pPr>
            <a:lvl3pPr marL="548640" indent="-274320">
              <a:spcBef>
                <a:spcPts val="200"/>
              </a:spcBef>
              <a:buClr>
                <a:schemeClr val="tx2"/>
              </a:buClr>
              <a:buFont typeface="Arial" panose="020B0604020202020204" pitchFamily="34" charset="0"/>
              <a:buChar char="•"/>
              <a:defRPr sz="2000" spc="-30" baseline="0">
                <a:solidFill>
                  <a:schemeClr val="tx2"/>
                </a:solidFill>
                <a:latin typeface="Arial" charset="0"/>
                <a:ea typeface="Arial" charset="0"/>
                <a:cs typeface="Arial" charset="0"/>
              </a:defRPr>
            </a:lvl3pPr>
            <a:lvl4pPr marL="822960" indent="-274320">
              <a:spcBef>
                <a:spcPts val="300"/>
              </a:spcBef>
              <a:buClr>
                <a:schemeClr val="tx2"/>
              </a:buClr>
              <a:buFont typeface="Arial" panose="020B0604020202020204" pitchFamily="34" charset="0"/>
              <a:buChar char="•"/>
              <a:defRPr sz="1800" spc="-20" baseline="0">
                <a:solidFill>
                  <a:schemeClr val="tx2"/>
                </a:solidFill>
                <a:latin typeface="Arial" charset="0"/>
                <a:ea typeface="Arial" charset="0"/>
                <a:cs typeface="Arial" charset="0"/>
              </a:defRPr>
            </a:lvl4pPr>
            <a:lvl5pPr marL="1097280" indent="-274320">
              <a:spcBef>
                <a:spcPts val="300"/>
              </a:spcBef>
              <a:buClr>
                <a:schemeClr val="tx2"/>
              </a:buClr>
              <a:buFont typeface="Arial" panose="020B0604020202020204" pitchFamily="34" charset="0"/>
              <a:buChar char="•"/>
              <a:defRPr sz="1800" spc="-20" baseline="0">
                <a:solidFill>
                  <a:schemeClr val="tx2"/>
                </a:solidFill>
                <a:latin typeface="Arial" charset="0"/>
                <a:ea typeface="Arial" charset="0"/>
                <a:cs typeface="Arial" charset="0"/>
              </a:defRPr>
            </a:lvl5pPr>
            <a:lvl6pPr marL="1371600" indent="-274320">
              <a:spcBef>
                <a:spcPts val="300"/>
              </a:spcBef>
              <a:buClr>
                <a:schemeClr val="tx2"/>
              </a:buClr>
              <a:defRPr sz="1600" spc="0" baseline="0">
                <a:solidFill>
                  <a:schemeClr val="tx2"/>
                </a:solidFill>
                <a:latin typeface="Arial" charset="0"/>
                <a:ea typeface="Arial" charset="0"/>
                <a:cs typeface="Arial" charset="0"/>
              </a:defRPr>
            </a:lvl6pPr>
            <a:lvl7pPr marL="822960" indent="-274320">
              <a:buClr>
                <a:schemeClr val="tx2"/>
              </a:buClr>
              <a:defRPr>
                <a:solidFill>
                  <a:schemeClr val="tx2"/>
                </a:solidFill>
                <a:latin typeface="+mn-lt"/>
              </a:defRPr>
            </a:lvl7pPr>
            <a:lvl8pPr>
              <a:buClr>
                <a:schemeClr val="tx2"/>
              </a:buClr>
              <a:defRPr>
                <a:solidFill>
                  <a:schemeClr val="tx2"/>
                </a:solidFill>
                <a:latin typeface="+mn-lt"/>
              </a:defRPr>
            </a:lvl8pPr>
            <a:lvl9pPr>
              <a:buClr>
                <a:schemeClr val="tx2"/>
              </a:buClr>
              <a:defRPr>
                <a:solidFill>
                  <a:schemeClr val="tx2"/>
                </a:solidFill>
                <a:latin typeface="+mn-lt"/>
              </a:defRPr>
            </a:lvl9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Tree>
    <p:extLst>
      <p:ext uri="{BB962C8B-B14F-4D97-AF65-F5344CB8AC3E}">
        <p14:creationId xmlns:p14="http://schemas.microsoft.com/office/powerpoint/2010/main" val="404852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885620-E2EC-4DE9-8F45-70D352E41EA4}" type="datetimeFigureOut">
              <a:rPr lang="en-US" smtClean="0"/>
              <a:t>9/8/2018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75E5C-2AB6-4199-B4DE-471580895AF8}" type="slidenum">
              <a:rPr lang="en-US" smtClean="0"/>
              <a:t>‹#›</a:t>
            </a:fld>
            <a:endParaRPr lang="en-US" dirty="0"/>
          </a:p>
        </p:txBody>
      </p:sp>
    </p:spTree>
    <p:extLst>
      <p:ext uri="{BB962C8B-B14F-4D97-AF65-F5344CB8AC3E}">
        <p14:creationId xmlns:p14="http://schemas.microsoft.com/office/powerpoint/2010/main" val="186515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885620-E2EC-4DE9-8F45-70D352E41EA4}" type="datetimeFigureOut">
              <a:rPr lang="en-US" smtClean="0"/>
              <a:t>9/8/2018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75E5C-2AB6-4199-B4DE-471580895AF8}" type="slidenum">
              <a:rPr lang="en-US" smtClean="0"/>
              <a:t>‹#›</a:t>
            </a:fld>
            <a:endParaRPr lang="en-US" dirty="0"/>
          </a:p>
        </p:txBody>
      </p:sp>
    </p:spTree>
    <p:extLst>
      <p:ext uri="{BB962C8B-B14F-4D97-AF65-F5344CB8AC3E}">
        <p14:creationId xmlns:p14="http://schemas.microsoft.com/office/powerpoint/2010/main" val="147859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885620-E2EC-4DE9-8F45-70D352E41EA4}" type="datetimeFigureOut">
              <a:rPr lang="en-US" smtClean="0"/>
              <a:t>9/8/2018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75E5C-2AB6-4199-B4DE-471580895AF8}" type="slidenum">
              <a:rPr lang="en-US" smtClean="0"/>
              <a:t>‹#›</a:t>
            </a:fld>
            <a:endParaRPr lang="en-US" dirty="0"/>
          </a:p>
        </p:txBody>
      </p:sp>
    </p:spTree>
    <p:extLst>
      <p:ext uri="{BB962C8B-B14F-4D97-AF65-F5344CB8AC3E}">
        <p14:creationId xmlns:p14="http://schemas.microsoft.com/office/powerpoint/2010/main" val="145763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4885620-E2EC-4DE9-8F45-70D352E41EA4}" type="datetimeFigureOut">
              <a:rPr lang="en-US" smtClean="0"/>
              <a:t>9/8/2018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975E5C-2AB6-4199-B4DE-471580895AF8}" type="slidenum">
              <a:rPr lang="en-US" smtClean="0"/>
              <a:t>‹#›</a:t>
            </a:fld>
            <a:endParaRPr lang="en-US" dirty="0"/>
          </a:p>
        </p:txBody>
      </p:sp>
    </p:spTree>
    <p:extLst>
      <p:ext uri="{BB962C8B-B14F-4D97-AF65-F5344CB8AC3E}">
        <p14:creationId xmlns:p14="http://schemas.microsoft.com/office/powerpoint/2010/main" val="121452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4885620-E2EC-4DE9-8F45-70D352E41EA4}" type="datetimeFigureOut">
              <a:rPr lang="en-US" smtClean="0"/>
              <a:t>9/8/2018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975E5C-2AB6-4199-B4DE-471580895AF8}" type="slidenum">
              <a:rPr lang="en-US" smtClean="0"/>
              <a:t>‹#›</a:t>
            </a:fld>
            <a:endParaRPr lang="en-US" dirty="0"/>
          </a:p>
        </p:txBody>
      </p:sp>
    </p:spTree>
    <p:extLst>
      <p:ext uri="{BB962C8B-B14F-4D97-AF65-F5344CB8AC3E}">
        <p14:creationId xmlns:p14="http://schemas.microsoft.com/office/powerpoint/2010/main" val="397987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4885620-E2EC-4DE9-8F45-70D352E41EA4}" type="datetimeFigureOut">
              <a:rPr lang="en-US" smtClean="0"/>
              <a:t>9/8/2018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975E5C-2AB6-4199-B4DE-471580895AF8}" type="slidenum">
              <a:rPr lang="en-US" smtClean="0"/>
              <a:t>‹#›</a:t>
            </a:fld>
            <a:endParaRPr lang="en-US" dirty="0"/>
          </a:p>
        </p:txBody>
      </p:sp>
    </p:spTree>
    <p:extLst>
      <p:ext uri="{BB962C8B-B14F-4D97-AF65-F5344CB8AC3E}">
        <p14:creationId xmlns:p14="http://schemas.microsoft.com/office/powerpoint/2010/main" val="351416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885620-E2EC-4DE9-8F45-70D352E41EA4}" type="datetimeFigureOut">
              <a:rPr lang="en-US" smtClean="0"/>
              <a:t>9/8/2018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75E5C-2AB6-4199-B4DE-471580895AF8}" type="slidenum">
              <a:rPr lang="en-US" smtClean="0"/>
              <a:t>‹#›</a:t>
            </a:fld>
            <a:endParaRPr lang="en-US" dirty="0"/>
          </a:p>
        </p:txBody>
      </p:sp>
    </p:spTree>
    <p:extLst>
      <p:ext uri="{BB962C8B-B14F-4D97-AF65-F5344CB8AC3E}">
        <p14:creationId xmlns:p14="http://schemas.microsoft.com/office/powerpoint/2010/main" val="160967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885620-E2EC-4DE9-8F45-70D352E41EA4}" type="datetimeFigureOut">
              <a:rPr lang="en-US" smtClean="0"/>
              <a:t>9/8/2018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75E5C-2AB6-4199-B4DE-471580895AF8}" type="slidenum">
              <a:rPr lang="en-US" smtClean="0"/>
              <a:t>‹#›</a:t>
            </a:fld>
            <a:endParaRPr lang="en-US" dirty="0"/>
          </a:p>
        </p:txBody>
      </p:sp>
    </p:spTree>
    <p:extLst>
      <p:ext uri="{BB962C8B-B14F-4D97-AF65-F5344CB8AC3E}">
        <p14:creationId xmlns:p14="http://schemas.microsoft.com/office/powerpoint/2010/main" val="395014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alpha val="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5407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0272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7" name="Group 1"/>
          <p:cNvGrpSpPr>
            <a:grpSpLocks/>
          </p:cNvGrpSpPr>
          <p:nvPr userDrawn="1"/>
        </p:nvGrpSpPr>
        <p:grpSpPr bwMode="auto">
          <a:xfrm>
            <a:off x="0" y="0"/>
            <a:ext cx="9144000" cy="1028700"/>
            <a:chOff x="0" y="152400"/>
            <a:chExt cx="9144000" cy="1028700"/>
          </a:xfrm>
        </p:grpSpPr>
        <p:pic>
          <p:nvPicPr>
            <p:cNvPr id="8" name="Picture 7" descr="C:\Users\gchartier\AppData\Local\Microsoft\Windows\Temporary Internet Files\Content.Outlook\GGH2LIOG\Summit_Graphic.jpg"/>
            <p:cNvPicPr>
              <a:picLocks noChangeAspect="1" noChangeArrowheads="1"/>
            </p:cNvPicPr>
            <p:nvPr/>
          </p:nvPicPr>
          <p:blipFill>
            <a:blip r:embed="rId14">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8" descr="C:\Users\gchartier\AppData\Local\Microsoft\Windows\Temporary Internet Files\Content.Outlook\GGH2LIOG\OSHA_MAC_ill (2).png"/>
            <p:cNvPicPr>
              <a:picLocks noChangeAspect="1" noChangeArrowheads="1"/>
            </p:cNvPicPr>
            <p:nvPr/>
          </p:nvPicPr>
          <p:blipFill>
            <a:blip r:embed="rId15">
              <a:extLst>
                <a:ext uri="{28A0092B-C50C-407E-A947-70E740481C1C}">
                  <a14:useLocalDpi xmlns:a14="http://schemas.microsoft.com/office/drawing/2010/main" val="0"/>
                </a:ext>
              </a:extLst>
            </a:blip>
            <a:srcRect b="44238"/>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p:cNvSpPr txBox="1">
              <a:spLocks noChangeArrowheads="1"/>
            </p:cNvSpPr>
            <p:nvPr/>
          </p:nvSpPr>
          <p:spPr bwMode="auto">
            <a:xfrm>
              <a:off x="3276600" y="342900"/>
              <a:ext cx="3657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2" name="Rectangle 11"/>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Box 12"/>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Tree>
    <p:extLst>
      <p:ext uri="{BB962C8B-B14F-4D97-AF65-F5344CB8AC3E}">
        <p14:creationId xmlns:p14="http://schemas.microsoft.com/office/powerpoint/2010/main" val="357336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14288"/>
            <a:ext cx="9291484" cy="6872288"/>
            <a:chOff x="0" y="-14288"/>
            <a:chExt cx="9144000" cy="6872288"/>
          </a:xfrm>
        </p:grpSpPr>
        <p:pic>
          <p:nvPicPr>
            <p:cNvPr id="5" name="Picture 11" descr="C:\Users\gchartier\Desktop\prezi &amp; other graphics\OSHA logos and graphics\Summit_Graphic.jpg"/>
            <p:cNvPicPr>
              <a:picLocks noChangeAspect="1" noChangeArrowheads="1"/>
            </p:cNvPicPr>
            <p:nvPr/>
          </p:nvPicPr>
          <p:blipFill>
            <a:blip r:embed="rId2">
              <a:extLst>
                <a:ext uri="{28A0092B-C50C-407E-A947-70E740481C1C}">
                  <a14:useLocalDpi xmlns:a14="http://schemas.microsoft.com/office/drawing/2010/main" val="0"/>
                </a:ext>
              </a:extLst>
            </a:blip>
            <a:srcRect l="18951" t="-208" r="5655" b="208"/>
            <a:stretch>
              <a:fillRect/>
            </a:stretch>
          </p:blipFill>
          <p:spPr bwMode="auto">
            <a:xfrm>
              <a:off x="1" y="-14288"/>
              <a:ext cx="9143999"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752600"/>
              <a:ext cx="9144000" cy="3770313"/>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bwMode="auto">
            <a:xfrm>
              <a:off x="3505200" y="4926013"/>
              <a:ext cx="3048000" cy="56991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bwMode="auto">
            <a:xfrm>
              <a:off x="1741488" y="1752600"/>
              <a:ext cx="1992312" cy="28956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8" descr="C:\Users\gchartier\AppData\Local\Microsoft\Windows\Temporary Internet Files\Content.Outlook\GGH2LIOG\OSHA_MAC_ill (2).png"/>
            <p:cNvPicPr>
              <a:picLocks noChangeAspect="1" noChangeArrowheads="1"/>
            </p:cNvPicPr>
            <p:nvPr/>
          </p:nvPicPr>
          <p:blipFill>
            <a:blip r:embed="rId3">
              <a:extLst>
                <a:ext uri="{28A0092B-C50C-407E-A947-70E740481C1C}">
                  <a14:useLocalDpi xmlns:a14="http://schemas.microsoft.com/office/drawing/2010/main" val="0"/>
                </a:ext>
              </a:extLst>
            </a:blip>
            <a:srcRect b="44238"/>
            <a:stretch>
              <a:fillRect/>
            </a:stretch>
          </p:blipFill>
          <p:spPr bwMode="auto">
            <a:xfrm>
              <a:off x="1949752" y="1752600"/>
              <a:ext cx="5384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p:cNvSpPr txBox="1">
              <a:spLocks noChangeArrowheads="1"/>
            </p:cNvSpPr>
            <p:nvPr/>
          </p:nvSpPr>
          <p:spPr bwMode="auto">
            <a:xfrm>
              <a:off x="61913" y="3292475"/>
              <a:ext cx="90820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4600" b="1" dirty="0" smtClean="0">
                  <a:solidFill>
                    <a:srgbClr val="002864"/>
                  </a:solidFill>
                  <a:effectLst>
                    <a:outerShdw blurRad="38100" dist="38100" dir="2700000" algn="tl">
                      <a:srgbClr val="000000">
                        <a:alpha val="43137"/>
                      </a:srgbClr>
                    </a:outerShdw>
                  </a:effectLst>
                </a:rPr>
                <a:t>Occupational Safety </a:t>
              </a:r>
              <a:br>
                <a:rPr lang="en-US" altLang="en-US" sz="4600" b="1" dirty="0" smtClean="0">
                  <a:solidFill>
                    <a:srgbClr val="002864"/>
                  </a:solidFill>
                  <a:effectLst>
                    <a:outerShdw blurRad="38100" dist="38100" dir="2700000" algn="tl">
                      <a:srgbClr val="000000">
                        <a:alpha val="43137"/>
                      </a:srgbClr>
                    </a:outerShdw>
                  </a:effectLst>
                </a:rPr>
              </a:br>
              <a:r>
                <a:rPr lang="en-US" altLang="en-US" sz="4600" b="1" dirty="0" smtClean="0">
                  <a:solidFill>
                    <a:srgbClr val="002864"/>
                  </a:solidFill>
                  <a:effectLst>
                    <a:outerShdw blurRad="38100" dist="38100" dir="2700000" algn="tl">
                      <a:srgbClr val="000000">
                        <a:alpha val="43137"/>
                      </a:srgbClr>
                    </a:outerShdw>
                  </a:effectLst>
                </a:rPr>
                <a:t>and Health Administration</a:t>
              </a:r>
            </a:p>
          </p:txBody>
        </p:sp>
        <p:sp>
          <p:nvSpPr>
            <p:cNvPr id="11" name="TextBox 10"/>
            <p:cNvSpPr txBox="1"/>
            <p:nvPr/>
          </p:nvSpPr>
          <p:spPr bwMode="auto">
            <a:xfrm>
              <a:off x="3200400" y="4876800"/>
              <a:ext cx="3581400" cy="646113"/>
            </a:xfrm>
            <a:prstGeom prst="rect">
              <a:avLst/>
            </a:prstGeom>
            <a:noFill/>
          </p:spPr>
          <p:txBody>
            <a:bodyPr>
              <a:spAutoFit/>
            </a:bodyPr>
            <a:lstStyle/>
            <a:p>
              <a:pPr algn="ctr">
                <a:defRPr/>
              </a:pPr>
              <a:r>
                <a:rPr lang="en-US" dirty="0">
                  <a:latin typeface="Arial Black" panose="020B0A04020102020204" pitchFamily="34" charset="0"/>
                </a:rPr>
                <a:t>www.osha.gov</a:t>
              </a:r>
            </a:p>
            <a:p>
              <a:pPr algn="ctr">
                <a:defRPr/>
              </a:pPr>
              <a:r>
                <a:rPr lang="en-US" dirty="0">
                  <a:latin typeface="Arial Black" panose="020B0A04020102020204" pitchFamily="34" charset="0"/>
                </a:rPr>
                <a:t>800-321-OSHA (6742</a:t>
              </a:r>
              <a:r>
                <a:rPr lang="en-US" dirty="0">
                  <a:effectLst>
                    <a:outerShdw blurRad="38100" dist="38100" dir="2700000" algn="tl">
                      <a:srgbClr val="000000">
                        <a:alpha val="43137"/>
                      </a:srgbClr>
                    </a:outerShdw>
                  </a:effectLst>
                  <a:latin typeface="Arial Black" panose="020B0A04020102020204" pitchFamily="34" charset="0"/>
                </a:rPr>
                <a:t>)</a:t>
              </a:r>
            </a:p>
          </p:txBody>
        </p:sp>
      </p:grpSp>
    </p:spTree>
    <p:extLst>
      <p:ext uri="{BB962C8B-B14F-4D97-AF65-F5344CB8AC3E}">
        <p14:creationId xmlns:p14="http://schemas.microsoft.com/office/powerpoint/2010/main" val="3488051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914400"/>
            <a:ext cx="8229600" cy="1143000"/>
          </a:xfrm>
        </p:spPr>
        <p:txBody>
          <a:bodyPr>
            <a:normAutofit fontScale="90000"/>
          </a:bodyPr>
          <a:lstStyle/>
          <a:p>
            <a:pPr>
              <a:defRPr/>
            </a:pPr>
            <a:r>
              <a:rPr lang="en-US" sz="3200" dirty="0" smtClean="0">
                <a:ea typeface="ＭＳ Ｐゴシック"/>
              </a:rPr>
              <a:t/>
            </a:r>
            <a:br>
              <a:rPr lang="en-US" sz="3200" dirty="0" smtClean="0">
                <a:ea typeface="ＭＳ Ｐゴシック"/>
              </a:rPr>
            </a:br>
            <a:r>
              <a:rPr lang="en-US" altLang="en-US" dirty="0" smtClean="0">
                <a:ea typeface="MS PGothic" pitchFamily="34" charset="-128"/>
              </a:rPr>
              <a:t>Seven Core Elements</a:t>
            </a:r>
            <a:r>
              <a:rPr lang="en-US" dirty="0" smtClean="0">
                <a:ea typeface="ＭＳ Ｐゴシック"/>
              </a:rPr>
              <a:t/>
            </a:r>
            <a:br>
              <a:rPr lang="en-US" dirty="0" smtClean="0">
                <a:ea typeface="ＭＳ Ｐゴシック"/>
              </a:rPr>
            </a:br>
            <a:endParaRPr lang="en-US" dirty="0" smtClean="0">
              <a:ea typeface="ＭＳ Ｐゴシック"/>
            </a:endParaRPr>
          </a:p>
        </p:txBody>
      </p:sp>
      <p:sp>
        <p:nvSpPr>
          <p:cNvPr id="39939" name="Rectangle 3"/>
          <p:cNvSpPr>
            <a:spLocks noGrp="1" noChangeArrowheads="1"/>
          </p:cNvSpPr>
          <p:nvPr>
            <p:ph type="body" idx="1"/>
          </p:nvPr>
        </p:nvSpPr>
        <p:spPr>
          <a:xfrm>
            <a:off x="457200" y="1828800"/>
            <a:ext cx="8229600" cy="6019800"/>
          </a:xfrm>
        </p:spPr>
        <p:txBody>
          <a:bodyPr>
            <a:normAutofit/>
          </a:bodyPr>
          <a:lstStyle/>
          <a:p>
            <a:pPr lvl="1">
              <a:buFont typeface="Arial" panose="020B0604020202090204" pitchFamily="34" charset="0"/>
              <a:buChar char="•"/>
            </a:pPr>
            <a:r>
              <a:rPr lang="en-US" altLang="en-US" sz="3200" dirty="0" smtClean="0">
                <a:ea typeface="MS PGothic" pitchFamily="34" charset="-128"/>
              </a:rPr>
              <a:t>Management leadership</a:t>
            </a:r>
          </a:p>
          <a:p>
            <a:pPr lvl="1" eaLnBrk="1" hangingPunct="1">
              <a:buFont typeface="Arial" panose="020B0604020202090204" pitchFamily="34" charset="0"/>
              <a:buChar char="•"/>
            </a:pPr>
            <a:r>
              <a:rPr lang="en-US" altLang="en-US" sz="3200" dirty="0" smtClean="0">
                <a:ea typeface="MS PGothic" pitchFamily="34" charset="-128"/>
              </a:rPr>
              <a:t>Worker participation</a:t>
            </a:r>
          </a:p>
          <a:p>
            <a:pPr lvl="1" eaLnBrk="1" hangingPunct="1">
              <a:buFont typeface="Arial" panose="020B0604020202090204" pitchFamily="34" charset="0"/>
              <a:buChar char="•"/>
            </a:pPr>
            <a:r>
              <a:rPr lang="en-US" altLang="en-US" sz="3200" dirty="0" smtClean="0">
                <a:ea typeface="MS PGothic" pitchFamily="34" charset="-128"/>
              </a:rPr>
              <a:t>Hazard identification and </a:t>
            </a:r>
            <a:br>
              <a:rPr lang="en-US" altLang="en-US" sz="3200" dirty="0" smtClean="0">
                <a:ea typeface="MS PGothic" pitchFamily="34" charset="-128"/>
              </a:rPr>
            </a:br>
            <a:r>
              <a:rPr lang="en-US" altLang="en-US" sz="3200" dirty="0" smtClean="0">
                <a:ea typeface="MS PGothic" pitchFamily="34" charset="-128"/>
              </a:rPr>
              <a:t>assessment</a:t>
            </a:r>
          </a:p>
          <a:p>
            <a:pPr lvl="1" eaLnBrk="1" hangingPunct="1">
              <a:buFont typeface="Arial" panose="020B0604020202090204" pitchFamily="34" charset="0"/>
              <a:buChar char="•"/>
            </a:pPr>
            <a:r>
              <a:rPr lang="en-US" altLang="en-US" sz="3200" dirty="0" smtClean="0">
                <a:ea typeface="MS PGothic" pitchFamily="34" charset="-128"/>
              </a:rPr>
              <a:t>Hazard prevention and control</a:t>
            </a:r>
          </a:p>
          <a:p>
            <a:pPr lvl="1" eaLnBrk="1" hangingPunct="1">
              <a:buFont typeface="Arial" panose="020B0604020202090204" pitchFamily="34" charset="0"/>
              <a:buChar char="•"/>
            </a:pPr>
            <a:r>
              <a:rPr lang="en-US" altLang="en-US" sz="3200" dirty="0" smtClean="0">
                <a:ea typeface="MS PGothic" pitchFamily="34" charset="-128"/>
              </a:rPr>
              <a:t>Education and training</a:t>
            </a:r>
          </a:p>
          <a:p>
            <a:pPr lvl="1" eaLnBrk="1" hangingPunct="1">
              <a:buFont typeface="Arial" panose="020B0604020202090204" pitchFamily="34" charset="0"/>
              <a:buChar char="•"/>
            </a:pPr>
            <a:r>
              <a:rPr lang="en-US" altLang="en-US" sz="3200" dirty="0" smtClean="0">
                <a:ea typeface="MS PGothic" pitchFamily="34" charset="-128"/>
              </a:rPr>
              <a:t>Program evaluation and improvement</a:t>
            </a:r>
          </a:p>
          <a:p>
            <a:pPr lvl="1" eaLnBrk="1" hangingPunct="1">
              <a:buFont typeface="Arial" panose="020B0604020202090204" pitchFamily="34" charset="0"/>
              <a:buChar char="•"/>
            </a:pPr>
            <a:r>
              <a:rPr lang="en-US" altLang="en-US" sz="3200" dirty="0" smtClean="0">
                <a:ea typeface="MS PGothic" pitchFamily="34" charset="-128"/>
              </a:rPr>
              <a:t>Multi-employer communication and coordination</a:t>
            </a: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5240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41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4777"/>
            <a:ext cx="9144000" cy="898525"/>
          </a:xfrm>
        </p:spPr>
        <p:txBody>
          <a:bodyPr>
            <a:noAutofit/>
          </a:bodyPr>
          <a:lstStyle/>
          <a:p>
            <a:pPr algn="ctr" eaLnBrk="1" fontAlgn="auto" hangingPunct="1">
              <a:spcAft>
                <a:spcPts val="0"/>
              </a:spcAft>
              <a:defRPr/>
            </a:pPr>
            <a:r>
              <a:rPr lang="en-US" sz="2800" b="1" dirty="0"/>
              <a:t>Relationship of Guidelines to </a:t>
            </a:r>
            <a:r>
              <a:rPr lang="en-US" sz="2800" b="1" dirty="0" smtClean="0"/>
              <a:t>Existing Standards</a:t>
            </a:r>
            <a:endParaRPr lang="en-US" sz="2800" b="1" dirty="0"/>
          </a:p>
        </p:txBody>
      </p:sp>
      <p:graphicFrame>
        <p:nvGraphicFramePr>
          <p:cNvPr id="3" name="Table 2"/>
          <p:cNvGraphicFramePr>
            <a:graphicFrameLocks noGrp="1"/>
          </p:cNvGraphicFramePr>
          <p:nvPr>
            <p:extLst>
              <p:ext uri="{D42A27DB-BD31-4B8C-83A1-F6EECF244321}">
                <p14:modId xmlns:p14="http://schemas.microsoft.com/office/powerpoint/2010/main" val="3104031521"/>
              </p:ext>
            </p:extLst>
          </p:nvPr>
        </p:nvGraphicFramePr>
        <p:xfrm>
          <a:off x="152400" y="2085040"/>
          <a:ext cx="8839198" cy="4239560"/>
        </p:xfrm>
        <a:graphic>
          <a:graphicData uri="http://schemas.openxmlformats.org/drawingml/2006/table">
            <a:tbl>
              <a:tblPr firstRow="1" bandRow="1">
                <a:tableStyleId>{5C22544A-7EE6-4342-B048-85BDC9FD1C3A}</a:tableStyleId>
              </a:tblPr>
              <a:tblGrid>
                <a:gridCol w="1636888">
                  <a:extLst>
                    <a:ext uri="{9D8B030D-6E8A-4147-A177-3AD203B41FA5}">
                      <a16:colId xmlns:a16="http://schemas.microsoft.com/office/drawing/2014/main" val="20000"/>
                    </a:ext>
                  </a:extLst>
                </a:gridCol>
                <a:gridCol w="1258711">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914399">
                  <a:extLst>
                    <a:ext uri="{9D8B030D-6E8A-4147-A177-3AD203B41FA5}">
                      <a16:colId xmlns:a16="http://schemas.microsoft.com/office/drawing/2014/main" val="20007"/>
                    </a:ext>
                  </a:extLst>
                </a:gridCol>
              </a:tblGrid>
              <a:tr h="502933">
                <a:tc>
                  <a:txBody>
                    <a:bodyPr/>
                    <a:lstStyle/>
                    <a:p>
                      <a:r>
                        <a:rPr lang="en-US" sz="900" dirty="0" smtClean="0">
                          <a:solidFill>
                            <a:schemeClr val="bg1"/>
                          </a:solidFill>
                        </a:rPr>
                        <a:t>Standard &amp; Overview</a:t>
                      </a:r>
                      <a:endParaRPr lang="en-US" sz="900" dirty="0">
                        <a:solidFill>
                          <a:schemeClr val="bg1"/>
                        </a:solidFill>
                      </a:endParaRPr>
                    </a:p>
                  </a:txBody>
                  <a:tcPr marT="45721" marB="45721" anchor="b">
                    <a:lnL w="38100" cap="flat" cmpd="sng" algn="ctr">
                      <a:solidFill>
                        <a:schemeClr val="accent6"/>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900" dirty="0" smtClean="0">
                          <a:solidFill>
                            <a:schemeClr val="bg1"/>
                          </a:solidFill>
                        </a:rPr>
                        <a:t>Management</a:t>
                      </a:r>
                      <a:r>
                        <a:rPr lang="en-US" sz="900" baseline="0" dirty="0" smtClean="0">
                          <a:solidFill>
                            <a:schemeClr val="bg1"/>
                          </a:solidFill>
                        </a:rPr>
                        <a:t> Leadership</a:t>
                      </a:r>
                      <a:endParaRPr lang="en-US" sz="900" dirty="0">
                        <a:solidFill>
                          <a:schemeClr val="bg1"/>
                        </a:solidFill>
                      </a:endParaRPr>
                    </a:p>
                  </a:txBody>
                  <a:tcPr marT="45721" marB="45721"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900" dirty="0" smtClean="0">
                          <a:solidFill>
                            <a:schemeClr val="bg1"/>
                          </a:solidFill>
                        </a:rPr>
                        <a:t>Worker Participation</a:t>
                      </a:r>
                      <a:endParaRPr lang="en-US" sz="900" dirty="0">
                        <a:solidFill>
                          <a:schemeClr val="bg1"/>
                        </a:solidFill>
                      </a:endParaRPr>
                    </a:p>
                  </a:txBody>
                  <a:tcPr marT="45721" marB="45721"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900" dirty="0" smtClean="0">
                          <a:solidFill>
                            <a:schemeClr val="bg1"/>
                          </a:solidFill>
                        </a:rPr>
                        <a:t>Hazard Identification &amp; Assessment</a:t>
                      </a:r>
                      <a:endParaRPr lang="en-US" sz="900" dirty="0">
                        <a:solidFill>
                          <a:schemeClr val="bg1"/>
                        </a:solidFill>
                      </a:endParaRPr>
                    </a:p>
                  </a:txBody>
                  <a:tcPr marT="45721" marB="45721"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900" dirty="0" smtClean="0">
                          <a:solidFill>
                            <a:schemeClr val="bg1"/>
                          </a:solidFill>
                        </a:rPr>
                        <a:t>Hazard Prevention &amp; Control</a:t>
                      </a:r>
                      <a:endParaRPr lang="en-US" sz="900" dirty="0">
                        <a:solidFill>
                          <a:schemeClr val="bg1"/>
                        </a:solidFill>
                      </a:endParaRPr>
                    </a:p>
                  </a:txBody>
                  <a:tcPr marT="45721" marB="45721"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dirty="0" smtClean="0">
                          <a:solidFill>
                            <a:schemeClr val="bg1"/>
                          </a:solidFill>
                        </a:rPr>
                        <a:t>Education</a:t>
                      </a:r>
                      <a:r>
                        <a:rPr lang="en-US" sz="900" baseline="0" dirty="0" smtClean="0">
                          <a:solidFill>
                            <a:schemeClr val="bg1"/>
                          </a:solidFill>
                        </a:rPr>
                        <a:t> &amp; Training</a:t>
                      </a:r>
                      <a:endParaRPr lang="en-US" sz="900" dirty="0">
                        <a:solidFill>
                          <a:schemeClr val="bg1"/>
                        </a:solidFill>
                      </a:endParaRPr>
                    </a:p>
                  </a:txBody>
                  <a:tcPr marT="45721" marB="45721"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900" dirty="0" smtClean="0">
                          <a:solidFill>
                            <a:schemeClr val="bg1"/>
                          </a:solidFill>
                        </a:rPr>
                        <a:t>Program</a:t>
                      </a:r>
                      <a:r>
                        <a:rPr lang="en-US" sz="900" baseline="0" dirty="0" smtClean="0">
                          <a:solidFill>
                            <a:schemeClr val="bg1"/>
                          </a:solidFill>
                        </a:rPr>
                        <a:t> Evaluation &amp; Improvement</a:t>
                      </a:r>
                      <a:endParaRPr lang="en-US" sz="900" dirty="0">
                        <a:solidFill>
                          <a:schemeClr val="bg1"/>
                        </a:solidFill>
                      </a:endParaRPr>
                    </a:p>
                  </a:txBody>
                  <a:tcPr marT="45721" marB="45721"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900" dirty="0" smtClean="0">
                          <a:solidFill>
                            <a:schemeClr val="bg1"/>
                          </a:solidFill>
                        </a:rPr>
                        <a:t>Multiemployer Worksites</a:t>
                      </a:r>
                      <a:endParaRPr lang="en-US" sz="900" dirty="0">
                        <a:solidFill>
                          <a:schemeClr val="bg1"/>
                        </a:solidFill>
                      </a:endParaRPr>
                    </a:p>
                  </a:txBody>
                  <a:tcPr marT="45721" marB="45721" anchor="b">
                    <a:lnL w="38100" cap="flat" cmpd="sng" algn="ctr">
                      <a:no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587009">
                <a:tc>
                  <a:txBody>
                    <a:bodyPr/>
                    <a:lstStyle/>
                    <a:p>
                      <a:pPr marL="0" marR="0">
                        <a:lnSpc>
                          <a:spcPct val="107000"/>
                        </a:lnSpc>
                        <a:spcBef>
                          <a:spcPts val="0"/>
                        </a:spcBef>
                        <a:spcAft>
                          <a:spcPts val="80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Injuries and Illnesses </a:t>
                      </a:r>
                      <a:r>
                        <a:rPr lang="en-US" sz="900" u="sng" dirty="0">
                          <a:effectLst/>
                          <a:latin typeface="Calibri" panose="020F0502020204030204" pitchFamily="34" charset="0"/>
                          <a:ea typeface="Calibri" panose="020F0502020204030204" pitchFamily="34" charset="0"/>
                          <a:cs typeface="Times New Roman" panose="02020603050405020304" pitchFamily="18" charset="0"/>
                        </a:rPr>
                        <a:t>1904</a:t>
                      </a:r>
                      <a:r>
                        <a:rPr lang="en-US" sz="900" dirty="0">
                          <a:effectLst/>
                          <a:latin typeface="Calibri" panose="020F0502020204030204" pitchFamily="34" charset="0"/>
                          <a:ea typeface="Calibri" panose="020F0502020204030204" pitchFamily="34" charset="0"/>
                          <a:cs typeface="Times New Roman" panose="02020603050405020304" pitchFamily="18" charset="0"/>
                        </a:rPr>
                        <a:t> applies to recording and reporting of occupational injuries and illness. </a:t>
                      </a:r>
                    </a:p>
                  </a:txBody>
                  <a:tcPr marL="68580" marR="68580" marT="0" marB="0">
                    <a:lnL w="38100" cap="flat" cmpd="sng" algn="ctr">
                      <a:solidFill>
                        <a:schemeClr val="accent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1904.32(b)(3) </a:t>
                      </a:r>
                    </a:p>
                  </a:txBody>
                  <a:tcPr marL="68580" marR="68580" marT="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1904.35 </a:t>
                      </a:r>
                    </a:p>
                  </a:txBody>
                  <a:tcPr marL="68580" marR="68580" marT="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T="45721" marB="45721">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T="45721" marB="45721">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T="45721" marB="45721">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T="45721" marB="45721">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T="45721" marB="45721">
                    <a:lnL w="12700" cmpd="sng">
                      <a:noFill/>
                    </a:lnL>
                    <a:lnR w="38100" cap="flat" cmpd="sng" algn="ctr">
                      <a:solidFill>
                        <a:schemeClr val="accent6"/>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3762">
                <a:tc>
                  <a:txBody>
                    <a:bodyPr/>
                    <a:lstStyle/>
                    <a:p>
                      <a:pPr marL="0" marR="0">
                        <a:lnSpc>
                          <a:spcPct val="107000"/>
                        </a:lnSpc>
                        <a:spcBef>
                          <a:spcPts val="0"/>
                        </a:spcBef>
                        <a:spcAft>
                          <a:spcPts val="80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Ladders </a:t>
                      </a:r>
                      <a:r>
                        <a:rPr lang="en-US" sz="900" u="sng" dirty="0">
                          <a:effectLst/>
                          <a:latin typeface="Calibri" panose="020F0502020204030204" pitchFamily="34" charset="0"/>
                          <a:ea typeface="Calibri" panose="020F0502020204030204" pitchFamily="34" charset="0"/>
                          <a:cs typeface="Times New Roman" panose="02020603050405020304" pitchFamily="18" charset="0"/>
                        </a:rPr>
                        <a:t>1910.25 - 27 </a:t>
                      </a:r>
                      <a:r>
                        <a:rPr lang="en-US" sz="900" dirty="0">
                          <a:effectLst/>
                          <a:latin typeface="Calibri" panose="020F0502020204030204" pitchFamily="34" charset="0"/>
                          <a:ea typeface="Calibri" panose="020F0502020204030204" pitchFamily="34" charset="0"/>
                          <a:cs typeface="Times New Roman" panose="02020603050405020304" pitchFamily="18" charset="0"/>
                        </a:rPr>
                        <a:t>describes inspection and safe use requirements for portable wooden ladders, portable metal ladders, and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fixed </a:t>
                      </a:r>
                      <a:r>
                        <a:rPr lang="en-US" sz="900" dirty="0">
                          <a:effectLst/>
                          <a:latin typeface="Calibri" panose="020F0502020204030204" pitchFamily="34" charset="0"/>
                          <a:ea typeface="Calibri" panose="020F0502020204030204" pitchFamily="34" charset="0"/>
                          <a:cs typeface="Times New Roman" panose="02020603050405020304" pitchFamily="18" charset="0"/>
                        </a:rPr>
                        <a:t>ladders. </a:t>
                      </a:r>
                    </a:p>
                  </a:txBody>
                  <a:tcPr marL="68580" marR="68580" marT="0" marB="0">
                    <a:lnL w="38100" cap="flat" cmpd="sng" algn="ctr">
                      <a:solidFill>
                        <a:schemeClr val="accent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1910.25(d)(1)(x) 1910.26(c)(2) (vi) 1910.27(f)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1910.25 1910.26(c) &amp; (d) 1910.27(f)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p>
                  </a:txBody>
                  <a:tcPr marT="45721" marB="4572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p>
                  </a:txBody>
                  <a:tcPr marT="45721" marB="4572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p>
                  </a:txBody>
                  <a:tcPr marT="45721" marB="45721">
                    <a:lnL w="12700" cmpd="sng">
                      <a:noFill/>
                    </a:lnL>
                    <a:lnR w="38100" cap="flat" cmpd="sng" algn="ctr">
                      <a:solidFill>
                        <a:schemeClr val="accent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87009">
                <a:tc>
                  <a:txBody>
                    <a:bodyPr/>
                    <a:lstStyle/>
                    <a:p>
                      <a:pPr marL="0" marR="0">
                        <a:lnSpc>
                          <a:spcPct val="107000"/>
                        </a:lnSpc>
                        <a:spcBef>
                          <a:spcPts val="0"/>
                        </a:spcBef>
                        <a:spcAft>
                          <a:spcPts val="80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Emergency Action Plans </a:t>
                      </a:r>
                      <a:r>
                        <a:rPr lang="en-US" sz="900" dirty="0">
                          <a:effectLst/>
                          <a:latin typeface="Calibri" panose="020F0502020204030204" pitchFamily="34" charset="0"/>
                          <a:ea typeface="Calibri" panose="020F0502020204030204" pitchFamily="34" charset="0"/>
                          <a:cs typeface="Times New Roman" panose="02020603050405020304" pitchFamily="18" charset="0"/>
                        </a:rPr>
                        <a:t>describes requirements when an emergency plan is required by another OSHA standard. </a:t>
                      </a:r>
                    </a:p>
                  </a:txBody>
                  <a:tcPr marL="68580" marR="68580" marT="0" marB="0">
                    <a:lnL w="38100" cap="flat" cmpd="sng" algn="ctr">
                      <a:solidFill>
                        <a:schemeClr val="accent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1910.38(b) </a:t>
                      </a:r>
                    </a:p>
                  </a:txBody>
                  <a:tcPr marT="45721" marB="4572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1" marB="4572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1910.38(e) </a:t>
                      </a:r>
                      <a:endParaRPr lang="en-US"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1" marB="4572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p>
                  </a:txBody>
                  <a:tcPr marT="45721" marB="4572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p>
                  </a:txBody>
                  <a:tcPr marT="45721" marB="45721">
                    <a:lnL w="12700" cmpd="sng">
                      <a:noFill/>
                    </a:lnL>
                    <a:lnR w="38100" cap="flat" cmpd="sng" algn="ctr">
                      <a:solidFill>
                        <a:schemeClr val="accent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2933">
                <a:tc>
                  <a:txBody>
                    <a:bodyPr/>
                    <a:lstStyle/>
                    <a:p>
                      <a:r>
                        <a:rPr lang="en-US" sz="900" b="1"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Occupational Noise Exposure </a:t>
                      </a:r>
                      <a:r>
                        <a:rPr lang="en-US" sz="9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ensures protection from hazardous noise exposure </a:t>
                      </a:r>
                      <a:endParaRPr lang="en-US"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1" marB="45721">
                    <a:lnL w="38100" cap="flat" cmpd="sng" algn="ctr">
                      <a:solidFill>
                        <a:schemeClr val="accent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1" marB="4572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1910.95(e),(f), (l)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1910.95(d)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1910.95(b), (i), (j)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1910.95(e), (k), (l)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1" marB="4572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1" marB="45721">
                    <a:lnL w="12700" cmpd="sng">
                      <a:noFill/>
                    </a:lnL>
                    <a:lnR w="38100" cap="flat" cmpd="sng" algn="ctr">
                      <a:solidFill>
                        <a:schemeClr val="accent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25914">
                <a:tc>
                  <a:txBody>
                    <a:bodyPr/>
                    <a:lstStyle/>
                    <a:p>
                      <a:r>
                        <a:rPr lang="en-US" sz="900" b="1"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Process Safety Management </a:t>
                      </a:r>
                      <a:r>
                        <a:rPr lang="en-US" sz="900" u="sng"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1910.119</a:t>
                      </a:r>
                      <a:r>
                        <a:rPr lang="en-US" sz="9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prevents or minimizes the consequences of a catastrophic chemical release; applies to chemicals above specified threshold quantities and extremely flammable gases or liquids not used for fuel. </a:t>
                      </a:r>
                      <a:endParaRPr lang="en-US"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1" marB="45721">
                    <a:lnL w="38100" cap="flat" cmpd="sng" algn="ctr">
                      <a:solidFill>
                        <a:schemeClr val="accent6"/>
                      </a:solidFill>
                      <a:prstDash val="solid"/>
                      <a:round/>
                      <a:headEnd type="none" w="med" len="med"/>
                      <a:tailEnd type="none" w="med" len="med"/>
                    </a:lnL>
                    <a:lnR w="12700" cmpd="sng">
                      <a:noFill/>
                    </a:lnR>
                    <a:lnT w="12700" cmpd="sng">
                      <a:noFill/>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1910.119(l)(2) (v) </a:t>
                      </a:r>
                    </a:p>
                  </a:txBody>
                  <a:tcPr marL="68580" marR="68580" marT="0" marB="0">
                    <a:lnL w="12700" cmpd="sng">
                      <a:noFill/>
                    </a:lnL>
                    <a:lnR w="12700" cmpd="sng">
                      <a:noFill/>
                    </a:lnR>
                    <a:lnT w="12700" cmpd="sng">
                      <a:noFill/>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1910.119(c), (e) (4), (m)(3) </a:t>
                      </a:r>
                    </a:p>
                  </a:txBody>
                  <a:tcPr marL="68580" marR="68580" marT="0" marB="0">
                    <a:lnL w="12700" cmpd="sng">
                      <a:noFill/>
                    </a:lnL>
                    <a:lnR w="12700" cmpd="sng">
                      <a:noFill/>
                    </a:lnR>
                    <a:lnT w="12700" cmpd="sng">
                      <a:noFill/>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1910.119(d), (e), (i), (j)(4), (j)(6) (ii), (l), (m), (n) </a:t>
                      </a:r>
                    </a:p>
                  </a:txBody>
                  <a:tcPr marL="68580" marR="68580" marT="0" marB="0">
                    <a:lnL w="12700" cmpd="sng">
                      <a:noFill/>
                    </a:lnL>
                    <a:lnR w="12700" cmpd="sng">
                      <a:noFill/>
                    </a:lnR>
                    <a:lnT w="12700" cmpd="sng">
                      <a:noFill/>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1910.119(e)(3) (iii), (e)(5), (f), (j)(5), (k), (m) (5) </a:t>
                      </a:r>
                    </a:p>
                  </a:txBody>
                  <a:tcPr marL="68580" marR="68580" marT="0" marB="0">
                    <a:lnL w="12700" cmpd="sng">
                      <a:noFill/>
                    </a:lnL>
                    <a:lnR w="12700" cmpd="sng">
                      <a:noFill/>
                    </a:lnR>
                    <a:lnT w="12700" cmpd="sng">
                      <a:noFill/>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1910.119(g), (h)(3)(i), (i) (2)(iv), (j)(3) </a:t>
                      </a:r>
                    </a:p>
                  </a:txBody>
                  <a:tcPr marL="68580" marR="68580" marT="0" marB="0">
                    <a:lnL w="12700" cmpd="sng">
                      <a:noFill/>
                    </a:lnL>
                    <a:lnR w="12700" cmpd="sng">
                      <a:noFill/>
                    </a:lnR>
                    <a:lnT w="12700" cmpd="sng">
                      <a:noFill/>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1910.119(e)(6), (f)(3), (m)(5), (o) </a:t>
                      </a:r>
                    </a:p>
                  </a:txBody>
                  <a:tcPr marL="68580" marR="68580" marT="0" marB="0">
                    <a:lnL w="12700" cmpd="sng">
                      <a:noFill/>
                    </a:lnL>
                    <a:lnR w="12700" cmpd="sng">
                      <a:noFill/>
                    </a:lnR>
                    <a:lnT w="12700" cmpd="sng">
                      <a:noFill/>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1910.119(h), (l)(3), (m)(3) </a:t>
                      </a:r>
                    </a:p>
                  </a:txBody>
                  <a:tcPr marL="68580" marR="68580" marT="0" marB="0">
                    <a:lnL w="12700" cmpd="sng">
                      <a:noFill/>
                    </a:lnL>
                    <a:lnR w="38100" cap="flat" cmpd="sng" algn="ctr">
                      <a:solidFill>
                        <a:schemeClr val="accent6"/>
                      </a:solidFill>
                      <a:prstDash val="solid"/>
                      <a:round/>
                      <a:headEnd type="none" w="med" len="med"/>
                      <a:tailEnd type="none" w="med" len="med"/>
                    </a:lnR>
                    <a:lnT w="12700" cmpd="sng">
                      <a:noFill/>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4675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Management Leadership</a:t>
            </a:r>
          </a:p>
        </p:txBody>
      </p:sp>
      <p:sp>
        <p:nvSpPr>
          <p:cNvPr id="3" name="Content Placeholder 2"/>
          <p:cNvSpPr>
            <a:spLocks noGrp="1"/>
          </p:cNvSpPr>
          <p:nvPr>
            <p:ph idx="1"/>
          </p:nvPr>
        </p:nvSpPr>
        <p:spPr/>
        <p:txBody>
          <a:bodyPr>
            <a:normAutofit fontScale="92500" lnSpcReduction="20000"/>
          </a:bodyPr>
          <a:lstStyle/>
          <a:p>
            <a:r>
              <a:rPr lang="en-US" dirty="0"/>
              <a:t>F</a:t>
            </a:r>
            <a:r>
              <a:rPr lang="en-US" dirty="0" smtClean="0"/>
              <a:t>ully </a:t>
            </a:r>
            <a:r>
              <a:rPr lang="en-US" dirty="0"/>
              <a:t>committed to continuously </a:t>
            </a:r>
            <a:r>
              <a:rPr lang="en-US" dirty="0" smtClean="0"/>
              <a:t/>
            </a:r>
            <a:br>
              <a:rPr lang="en-US" dirty="0" smtClean="0"/>
            </a:br>
            <a:r>
              <a:rPr lang="en-US" dirty="0" smtClean="0"/>
              <a:t>improving workplace </a:t>
            </a:r>
            <a:r>
              <a:rPr lang="en-US" dirty="0"/>
              <a:t>safety and </a:t>
            </a:r>
            <a:r>
              <a:rPr lang="en-US" dirty="0" smtClean="0"/>
              <a:t/>
            </a:r>
            <a:br>
              <a:rPr lang="en-US" dirty="0" smtClean="0"/>
            </a:br>
            <a:r>
              <a:rPr lang="en-US" dirty="0" smtClean="0"/>
              <a:t>health performance</a:t>
            </a:r>
            <a:r>
              <a:rPr lang="en-US" dirty="0"/>
              <a:t>.</a:t>
            </a:r>
          </a:p>
          <a:p>
            <a:r>
              <a:rPr lang="en-US" dirty="0" smtClean="0"/>
              <a:t>Make </a:t>
            </a:r>
            <a:r>
              <a:rPr lang="en-US" dirty="0"/>
              <a:t>worker safety and health a core </a:t>
            </a:r>
            <a:r>
              <a:rPr lang="en-US" dirty="0" smtClean="0"/>
              <a:t/>
            </a:r>
            <a:br>
              <a:rPr lang="en-US" dirty="0" smtClean="0"/>
            </a:br>
            <a:r>
              <a:rPr lang="en-US" dirty="0" smtClean="0"/>
              <a:t>organizational value</a:t>
            </a:r>
            <a:r>
              <a:rPr lang="en-US" dirty="0"/>
              <a:t>.</a:t>
            </a:r>
          </a:p>
          <a:p>
            <a:r>
              <a:rPr lang="en-US" dirty="0" smtClean="0"/>
              <a:t>Provide </a:t>
            </a:r>
            <a:r>
              <a:rPr lang="en-US" dirty="0"/>
              <a:t>sufficient resources to implement </a:t>
            </a:r>
            <a:r>
              <a:rPr lang="en-US" dirty="0" smtClean="0"/>
              <a:t>the </a:t>
            </a:r>
            <a:br>
              <a:rPr lang="en-US" dirty="0" smtClean="0"/>
            </a:br>
            <a:r>
              <a:rPr lang="en-US" dirty="0" smtClean="0"/>
              <a:t>safety </a:t>
            </a:r>
            <a:r>
              <a:rPr lang="en-US" dirty="0"/>
              <a:t>and health program.</a:t>
            </a:r>
          </a:p>
          <a:p>
            <a:r>
              <a:rPr lang="en-US" dirty="0" smtClean="0"/>
              <a:t>Visibly </a:t>
            </a:r>
            <a:r>
              <a:rPr lang="en-US" dirty="0"/>
              <a:t>demonstrate and communicate </a:t>
            </a:r>
            <a:r>
              <a:rPr lang="en-US" dirty="0" smtClean="0"/>
              <a:t>safety </a:t>
            </a:r>
            <a:r>
              <a:rPr lang="en-US" dirty="0"/>
              <a:t>and health commitment to workers </a:t>
            </a:r>
            <a:r>
              <a:rPr lang="en-US" dirty="0" smtClean="0"/>
              <a:t>and others</a:t>
            </a:r>
            <a:r>
              <a:rPr lang="en-US" dirty="0"/>
              <a:t>.</a:t>
            </a:r>
          </a:p>
          <a:p>
            <a:r>
              <a:rPr lang="en-US" dirty="0" smtClean="0"/>
              <a:t>Expect performance and set </a:t>
            </a:r>
            <a:r>
              <a:rPr lang="en-US" dirty="0"/>
              <a:t>an </a:t>
            </a:r>
            <a:r>
              <a:rPr lang="en-US" dirty="0" smtClean="0"/>
              <a:t>example.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143000"/>
            <a:ext cx="2412180" cy="2601672"/>
          </a:xfrm>
          <a:prstGeom prst="rect">
            <a:avLst/>
          </a:prstGeom>
        </p:spPr>
      </p:pic>
    </p:spTree>
    <p:extLst>
      <p:ext uri="{BB962C8B-B14F-4D97-AF65-F5344CB8AC3E}">
        <p14:creationId xmlns:p14="http://schemas.microsoft.com/office/powerpoint/2010/main" val="998040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Management Leadership</a:t>
            </a:r>
          </a:p>
        </p:txBody>
      </p:sp>
      <p:sp>
        <p:nvSpPr>
          <p:cNvPr id="3" name="Content Placeholder 2"/>
          <p:cNvSpPr>
            <a:spLocks noGrp="1"/>
          </p:cNvSpPr>
          <p:nvPr>
            <p:ph idx="1"/>
          </p:nvPr>
        </p:nvSpPr>
        <p:spPr/>
        <p:txBody>
          <a:bodyPr>
            <a:normAutofit lnSpcReduction="10000"/>
          </a:bodyPr>
          <a:lstStyle/>
          <a:p>
            <a:r>
              <a:rPr lang="en-US" dirty="0"/>
              <a:t>Establish a written policy signed by </a:t>
            </a:r>
            <a:r>
              <a:rPr lang="en-US" dirty="0" smtClean="0"/>
              <a:t/>
            </a:r>
            <a:br>
              <a:rPr lang="en-US" dirty="0" smtClean="0"/>
            </a:br>
            <a:r>
              <a:rPr lang="en-US" dirty="0" smtClean="0"/>
              <a:t>top management.</a:t>
            </a:r>
          </a:p>
          <a:p>
            <a:r>
              <a:rPr lang="en-US" dirty="0"/>
              <a:t>Communicate the policy to all </a:t>
            </a:r>
            <a:r>
              <a:rPr lang="en-US" dirty="0" smtClean="0"/>
              <a:t/>
            </a:r>
            <a:br>
              <a:rPr lang="en-US" dirty="0" smtClean="0"/>
            </a:br>
            <a:r>
              <a:rPr lang="en-US" dirty="0" smtClean="0"/>
              <a:t>workers and others such as </a:t>
            </a:r>
            <a:br>
              <a:rPr lang="en-US" dirty="0" smtClean="0"/>
            </a:br>
            <a:r>
              <a:rPr lang="en-US" dirty="0" smtClean="0"/>
              <a:t>subcontractors</a:t>
            </a:r>
            <a:r>
              <a:rPr lang="en-US" dirty="0"/>
              <a:t>, </a:t>
            </a:r>
            <a:r>
              <a:rPr lang="en-US" dirty="0" smtClean="0"/>
              <a:t>temporary workers, labor unions, suppliers </a:t>
            </a:r>
            <a:r>
              <a:rPr lang="en-US" dirty="0"/>
              <a:t>and vendors</a:t>
            </a:r>
            <a:r>
              <a:rPr lang="en-US" dirty="0" smtClean="0"/>
              <a:t>.</a:t>
            </a:r>
          </a:p>
          <a:p>
            <a:r>
              <a:rPr lang="en-US" dirty="0"/>
              <a:t>Define </a:t>
            </a:r>
            <a:r>
              <a:rPr lang="en-US" dirty="0" smtClean="0"/>
              <a:t>attainable, realistic program </a:t>
            </a:r>
            <a:r>
              <a:rPr lang="en-US" dirty="0"/>
              <a:t>goals and </a:t>
            </a:r>
            <a:r>
              <a:rPr lang="en-US" dirty="0" smtClean="0"/>
              <a:t>expectations.</a:t>
            </a:r>
          </a:p>
          <a:p>
            <a:r>
              <a:rPr lang="en-US" dirty="0" smtClean="0"/>
              <a:t>Plans to obtain goals.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143000"/>
            <a:ext cx="2412180" cy="2601672"/>
          </a:xfrm>
          <a:prstGeom prst="rect">
            <a:avLst/>
          </a:prstGeom>
        </p:spPr>
      </p:pic>
    </p:spTree>
    <p:extLst>
      <p:ext uri="{BB962C8B-B14F-4D97-AF65-F5344CB8AC3E}">
        <p14:creationId xmlns:p14="http://schemas.microsoft.com/office/powerpoint/2010/main" val="2637280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85950" y="27172"/>
            <a:ext cx="5372100" cy="66960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212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2438400" y="252933"/>
            <a:ext cx="4480560" cy="645266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09396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66712" y="1524000"/>
            <a:ext cx="8410575" cy="48577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75197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219200"/>
            <a:ext cx="8327635" cy="5562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79349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Worker Participation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143000"/>
            <a:ext cx="2832825" cy="2738766"/>
          </a:xfrm>
          <a:prstGeom prst="rect">
            <a:avLst/>
          </a:prstGeom>
        </p:spPr>
      </p:pic>
      <p:sp>
        <p:nvSpPr>
          <p:cNvPr id="4" name="Content Placeholder 3"/>
          <p:cNvSpPr>
            <a:spLocks noGrp="1"/>
          </p:cNvSpPr>
          <p:nvPr>
            <p:ph idx="1"/>
          </p:nvPr>
        </p:nvSpPr>
        <p:spPr>
          <a:xfrm>
            <a:off x="457200" y="1752601"/>
            <a:ext cx="8229600" cy="5029200"/>
          </a:xfrm>
        </p:spPr>
        <p:txBody>
          <a:bodyPr>
            <a:normAutofit fontScale="85000" lnSpcReduction="10000"/>
          </a:bodyPr>
          <a:lstStyle/>
          <a:p>
            <a:r>
              <a:rPr lang="en-US" dirty="0" smtClean="0"/>
              <a:t>Workers, including </a:t>
            </a:r>
            <a:r>
              <a:rPr lang="en-US" dirty="0"/>
              <a:t>contractors, </a:t>
            </a:r>
            <a:r>
              <a:rPr lang="en-US" dirty="0" smtClean="0"/>
              <a:t/>
            </a:r>
            <a:br>
              <a:rPr lang="en-US" dirty="0" smtClean="0"/>
            </a:br>
            <a:r>
              <a:rPr lang="en-US" dirty="0" smtClean="0"/>
              <a:t>subcontractors</a:t>
            </a:r>
            <a:r>
              <a:rPr lang="en-US" dirty="0"/>
              <a:t>, and </a:t>
            </a:r>
            <a:r>
              <a:rPr lang="en-US" dirty="0" smtClean="0"/>
              <a:t>temporary staffing </a:t>
            </a:r>
            <a:br>
              <a:rPr lang="en-US" dirty="0" smtClean="0"/>
            </a:br>
            <a:r>
              <a:rPr lang="en-US" dirty="0" smtClean="0"/>
              <a:t>agency workers</a:t>
            </a:r>
            <a:endParaRPr lang="en-US" dirty="0"/>
          </a:p>
          <a:p>
            <a:r>
              <a:rPr lang="en-US" dirty="0" smtClean="0"/>
              <a:t>Have </a:t>
            </a:r>
            <a:r>
              <a:rPr lang="en-US" dirty="0"/>
              <a:t>opportunities to participate </a:t>
            </a:r>
            <a:r>
              <a:rPr lang="en-US" dirty="0" smtClean="0"/>
              <a:t/>
            </a:r>
            <a:br>
              <a:rPr lang="en-US" dirty="0" smtClean="0"/>
            </a:br>
            <a:r>
              <a:rPr lang="en-US" dirty="0" smtClean="0"/>
              <a:t>throughout program </a:t>
            </a:r>
            <a:r>
              <a:rPr lang="en-US" dirty="0"/>
              <a:t>design and </a:t>
            </a:r>
            <a:r>
              <a:rPr lang="en-US" dirty="0" smtClean="0"/>
              <a:t/>
            </a:r>
            <a:br>
              <a:rPr lang="en-US" dirty="0" smtClean="0"/>
            </a:br>
            <a:r>
              <a:rPr lang="en-US" dirty="0" smtClean="0"/>
              <a:t>implementation</a:t>
            </a:r>
            <a:r>
              <a:rPr lang="en-US" dirty="0"/>
              <a:t>.</a:t>
            </a:r>
          </a:p>
          <a:p>
            <a:r>
              <a:rPr lang="en-US" dirty="0" smtClean="0"/>
              <a:t>Have </a:t>
            </a:r>
            <a:r>
              <a:rPr lang="en-US" dirty="0"/>
              <a:t>access to information they need </a:t>
            </a:r>
            <a:r>
              <a:rPr lang="en-US" dirty="0" smtClean="0"/>
              <a:t>to participate </a:t>
            </a:r>
            <a:r>
              <a:rPr lang="en-US" dirty="0"/>
              <a:t>effectively in the program.</a:t>
            </a:r>
          </a:p>
          <a:p>
            <a:r>
              <a:rPr lang="en-US" dirty="0" smtClean="0"/>
              <a:t>Are </a:t>
            </a:r>
            <a:r>
              <a:rPr lang="en-US" dirty="0"/>
              <a:t>encouraged to participate in the </a:t>
            </a:r>
            <a:r>
              <a:rPr lang="en-US" dirty="0" smtClean="0"/>
              <a:t>program and </a:t>
            </a:r>
            <a:r>
              <a:rPr lang="en-US" dirty="0"/>
              <a:t>feel comfortable reporting safety </a:t>
            </a:r>
            <a:r>
              <a:rPr lang="en-US" dirty="0" smtClean="0"/>
              <a:t>and health </a:t>
            </a:r>
            <a:r>
              <a:rPr lang="en-US" dirty="0"/>
              <a:t>concerns</a:t>
            </a:r>
            <a:r>
              <a:rPr lang="en-US" dirty="0" smtClean="0"/>
              <a:t>.</a:t>
            </a:r>
          </a:p>
          <a:p>
            <a:r>
              <a:rPr lang="en-US" dirty="0" smtClean="0"/>
              <a:t>Identify </a:t>
            </a:r>
            <a:r>
              <a:rPr lang="en-US" dirty="0"/>
              <a:t>and </a:t>
            </a:r>
            <a:r>
              <a:rPr lang="en-US" dirty="0" smtClean="0"/>
              <a:t>eliminate barriers </a:t>
            </a:r>
            <a:r>
              <a:rPr lang="en-US" dirty="0"/>
              <a:t>to worker participation in the </a:t>
            </a:r>
            <a:r>
              <a:rPr lang="en-US" dirty="0" smtClean="0"/>
              <a:t>program.</a:t>
            </a:r>
            <a:endParaRPr lang="en-US" dirty="0"/>
          </a:p>
        </p:txBody>
      </p:sp>
    </p:spTree>
    <p:extLst>
      <p:ext uri="{BB962C8B-B14F-4D97-AF65-F5344CB8AC3E}">
        <p14:creationId xmlns:p14="http://schemas.microsoft.com/office/powerpoint/2010/main" val="308353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Worker Participation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143000"/>
            <a:ext cx="2832825" cy="2738766"/>
          </a:xfrm>
          <a:prstGeom prst="rect">
            <a:avLst/>
          </a:prstGeom>
        </p:spPr>
      </p:pic>
      <p:sp>
        <p:nvSpPr>
          <p:cNvPr id="4" name="Content Placeholder 3"/>
          <p:cNvSpPr>
            <a:spLocks noGrp="1"/>
          </p:cNvSpPr>
          <p:nvPr>
            <p:ph idx="1"/>
          </p:nvPr>
        </p:nvSpPr>
        <p:spPr>
          <a:xfrm>
            <a:off x="457200" y="1828801"/>
            <a:ext cx="8229600" cy="5410199"/>
          </a:xfrm>
        </p:spPr>
        <p:txBody>
          <a:bodyPr>
            <a:normAutofit fontScale="85000" lnSpcReduction="20000"/>
          </a:bodyPr>
          <a:lstStyle/>
          <a:p>
            <a:r>
              <a:rPr lang="en-US" dirty="0"/>
              <a:t>Encourage workers to report safety </a:t>
            </a:r>
            <a:r>
              <a:rPr lang="en-US" dirty="0" smtClean="0"/>
              <a:t>and </a:t>
            </a:r>
            <a:br>
              <a:rPr lang="en-US" dirty="0" smtClean="0"/>
            </a:br>
            <a:r>
              <a:rPr lang="en-US" dirty="0" smtClean="0"/>
              <a:t>health concerns.</a:t>
            </a:r>
          </a:p>
          <a:p>
            <a:r>
              <a:rPr lang="en-US" dirty="0"/>
              <a:t>Encourage workers </a:t>
            </a:r>
            <a:r>
              <a:rPr lang="en-US" dirty="0" smtClean="0"/>
              <a:t>to participate </a:t>
            </a:r>
            <a:endParaRPr lang="en-US" dirty="0"/>
          </a:p>
          <a:p>
            <a:pPr lvl="1"/>
            <a:r>
              <a:rPr lang="en-US" dirty="0" smtClean="0"/>
              <a:t>Develop </a:t>
            </a:r>
            <a:r>
              <a:rPr lang="en-US" dirty="0"/>
              <a:t>the program.</a:t>
            </a:r>
          </a:p>
          <a:p>
            <a:pPr lvl="1"/>
            <a:r>
              <a:rPr lang="en-US" dirty="0" smtClean="0"/>
              <a:t>Report </a:t>
            </a:r>
            <a:r>
              <a:rPr lang="en-US" dirty="0"/>
              <a:t>hazards and </a:t>
            </a:r>
            <a:r>
              <a:rPr lang="en-US" dirty="0" smtClean="0"/>
              <a:t>develop solutions.</a:t>
            </a:r>
            <a:endParaRPr lang="en-US" dirty="0"/>
          </a:p>
          <a:p>
            <a:pPr lvl="1"/>
            <a:r>
              <a:rPr lang="en-US" dirty="0" smtClean="0"/>
              <a:t>Analyze </a:t>
            </a:r>
            <a:r>
              <a:rPr lang="en-US" dirty="0"/>
              <a:t>hazards in each step of routine </a:t>
            </a:r>
            <a:r>
              <a:rPr lang="en-US" dirty="0" smtClean="0"/>
              <a:t>and </a:t>
            </a:r>
            <a:br>
              <a:rPr lang="en-US" dirty="0" smtClean="0"/>
            </a:br>
            <a:r>
              <a:rPr lang="en-US" dirty="0" smtClean="0"/>
              <a:t>non-routine </a:t>
            </a:r>
            <a:r>
              <a:rPr lang="en-US" dirty="0"/>
              <a:t>jobs, tasks, and processes.</a:t>
            </a:r>
          </a:p>
          <a:p>
            <a:pPr lvl="1"/>
            <a:r>
              <a:rPr lang="en-US" dirty="0" smtClean="0"/>
              <a:t>Define/document safe </a:t>
            </a:r>
            <a:r>
              <a:rPr lang="en-US" dirty="0"/>
              <a:t>work practices.</a:t>
            </a:r>
          </a:p>
          <a:p>
            <a:pPr lvl="1"/>
            <a:r>
              <a:rPr lang="en-US" dirty="0" smtClean="0"/>
              <a:t>Conduct </a:t>
            </a:r>
            <a:r>
              <a:rPr lang="en-US" dirty="0"/>
              <a:t>site inspections.</a:t>
            </a:r>
          </a:p>
          <a:p>
            <a:pPr lvl="1"/>
            <a:r>
              <a:rPr lang="en-US" dirty="0" smtClean="0"/>
              <a:t>Develop </a:t>
            </a:r>
            <a:r>
              <a:rPr lang="en-US" dirty="0"/>
              <a:t>and revising safety procedures.</a:t>
            </a:r>
          </a:p>
          <a:p>
            <a:pPr lvl="1"/>
            <a:r>
              <a:rPr lang="en-US" dirty="0" smtClean="0"/>
              <a:t>Participate in </a:t>
            </a:r>
            <a:r>
              <a:rPr lang="en-US" dirty="0"/>
              <a:t>incident and close </a:t>
            </a:r>
            <a:r>
              <a:rPr lang="en-US" dirty="0" smtClean="0"/>
              <a:t>call/near miss </a:t>
            </a:r>
            <a:r>
              <a:rPr lang="en-US" dirty="0"/>
              <a:t>investigations.</a:t>
            </a:r>
          </a:p>
          <a:p>
            <a:pPr lvl="1"/>
            <a:r>
              <a:rPr lang="en-US" dirty="0" smtClean="0"/>
              <a:t>Serve </a:t>
            </a:r>
            <a:r>
              <a:rPr lang="en-US" dirty="0"/>
              <a:t>as trainers for current coworkers </a:t>
            </a:r>
            <a:r>
              <a:rPr lang="en-US" dirty="0" smtClean="0"/>
              <a:t>and new </a:t>
            </a:r>
            <a:r>
              <a:rPr lang="en-US" dirty="0"/>
              <a:t>hires.</a:t>
            </a:r>
          </a:p>
          <a:p>
            <a:pPr lvl="1"/>
            <a:r>
              <a:rPr lang="en-US" dirty="0" smtClean="0"/>
              <a:t>Develop, implement, </a:t>
            </a:r>
            <a:r>
              <a:rPr lang="en-US" dirty="0"/>
              <a:t>and </a:t>
            </a:r>
            <a:r>
              <a:rPr lang="en-US" dirty="0" smtClean="0"/>
              <a:t>evaluate training programs.</a:t>
            </a:r>
            <a:endParaRPr lang="en-US" dirty="0"/>
          </a:p>
        </p:txBody>
      </p:sp>
    </p:spTree>
    <p:extLst>
      <p:ext uri="{BB962C8B-B14F-4D97-AF65-F5344CB8AC3E}">
        <p14:creationId xmlns:p14="http://schemas.microsoft.com/office/powerpoint/2010/main" val="343576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0"/>
            <a:ext cx="7772400" cy="1470025"/>
          </a:xfrm>
        </p:spPr>
        <p:txBody>
          <a:bodyPr/>
          <a:lstStyle/>
          <a:p>
            <a:r>
              <a:rPr lang="en-US" dirty="0"/>
              <a:t>Are you Good </a:t>
            </a:r>
            <a:r>
              <a:rPr lang="en-US" dirty="0" smtClean="0"/>
              <a:t>Enough?</a:t>
            </a:r>
            <a:endParaRPr lang="en-US" dirty="0"/>
          </a:p>
        </p:txBody>
      </p:sp>
      <p:sp>
        <p:nvSpPr>
          <p:cNvPr id="5" name="Subtitle 4"/>
          <p:cNvSpPr>
            <a:spLocks noGrp="1"/>
          </p:cNvSpPr>
          <p:nvPr>
            <p:ph type="subTitle" idx="1"/>
          </p:nvPr>
        </p:nvSpPr>
        <p:spPr>
          <a:xfrm>
            <a:off x="1066800" y="3584575"/>
            <a:ext cx="6934200" cy="1752600"/>
          </a:xfrm>
        </p:spPr>
        <p:txBody>
          <a:bodyPr>
            <a:normAutofit/>
          </a:bodyPr>
          <a:lstStyle/>
          <a:p>
            <a:r>
              <a:rPr lang="en-US" sz="3600" dirty="0"/>
              <a:t>OSHA Safety </a:t>
            </a:r>
            <a:r>
              <a:rPr lang="en-US" sz="3600" dirty="0" smtClean="0"/>
              <a:t>and Health </a:t>
            </a:r>
            <a:br>
              <a:rPr lang="en-US" sz="3600" dirty="0" smtClean="0"/>
            </a:br>
            <a:r>
              <a:rPr lang="en-US" sz="3600" dirty="0" smtClean="0"/>
              <a:t>Program Management Guidelines</a:t>
            </a:r>
            <a:endParaRPr lang="en-US" sz="3600" dirty="0"/>
          </a:p>
        </p:txBody>
      </p:sp>
      <p:sp>
        <p:nvSpPr>
          <p:cNvPr id="7" name="Rectangle 6"/>
          <p:cNvSpPr>
            <a:spLocks noChangeArrowheads="1"/>
          </p:cNvSpPr>
          <p:nvPr/>
        </p:nvSpPr>
        <p:spPr bwMode="auto">
          <a:xfrm>
            <a:off x="0" y="5486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Arial" pitchFamily="34" charset="0"/>
              </a:defRPr>
            </a:lvl1pPr>
            <a:lvl2pPr marL="742950" indent="-285750" eaLnBrk="0" hangingPunct="0">
              <a:spcBef>
                <a:spcPct val="20000"/>
              </a:spcBef>
              <a:buChar char="–"/>
              <a:defRPr sz="2800" b="1">
                <a:solidFill>
                  <a:schemeClr val="bg1"/>
                </a:solidFill>
                <a:latin typeface="Arial" pitchFamily="34" charset="0"/>
              </a:defRPr>
            </a:lvl2pPr>
            <a:lvl3pPr marL="1143000" indent="-228600" eaLnBrk="0" hangingPunct="0">
              <a:spcBef>
                <a:spcPct val="20000"/>
              </a:spcBef>
              <a:buChar char="•"/>
              <a:defRPr sz="2400" b="1">
                <a:solidFill>
                  <a:schemeClr val="bg1"/>
                </a:solidFill>
                <a:latin typeface="Arial" pitchFamily="34" charset="0"/>
              </a:defRPr>
            </a:lvl3pPr>
            <a:lvl4pPr marL="1600200" indent="-228600" eaLnBrk="0" hangingPunct="0">
              <a:spcBef>
                <a:spcPct val="20000"/>
              </a:spcBef>
              <a:buChar char="–"/>
              <a:defRPr sz="2000" b="1">
                <a:solidFill>
                  <a:schemeClr val="bg1"/>
                </a:solidFill>
                <a:latin typeface="Arial" pitchFamily="34" charset="0"/>
              </a:defRPr>
            </a:lvl4pPr>
            <a:lvl5pPr marL="2057400" indent="-228600" eaLnBrk="0" hangingPunct="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fontAlgn="base">
              <a:spcBef>
                <a:spcPct val="0"/>
              </a:spcBef>
              <a:spcAft>
                <a:spcPct val="0"/>
              </a:spcAft>
              <a:buFontTx/>
              <a:buNone/>
            </a:pPr>
            <a:endParaRPr lang="en-US" altLang="en-US" b="0" i="1" dirty="0">
              <a:solidFill>
                <a:prstClr val="black"/>
              </a:solidFill>
              <a:cs typeface="Arial" pitchFamily="34" charset="0"/>
            </a:endParaRPr>
          </a:p>
        </p:txBody>
      </p:sp>
    </p:spTree>
    <p:extLst>
      <p:ext uri="{BB962C8B-B14F-4D97-AF65-F5344CB8AC3E}">
        <p14:creationId xmlns:p14="http://schemas.microsoft.com/office/powerpoint/2010/main" val="126271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Worker Participation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143000"/>
            <a:ext cx="2832825" cy="2738766"/>
          </a:xfrm>
          <a:prstGeom prst="rect">
            <a:avLst/>
          </a:prstGeom>
        </p:spPr>
      </p:pic>
      <p:sp>
        <p:nvSpPr>
          <p:cNvPr id="4" name="Content Placeholder 3"/>
          <p:cNvSpPr>
            <a:spLocks noGrp="1"/>
          </p:cNvSpPr>
          <p:nvPr>
            <p:ph idx="1"/>
          </p:nvPr>
        </p:nvSpPr>
        <p:spPr>
          <a:xfrm>
            <a:off x="457200" y="1752601"/>
            <a:ext cx="8229600" cy="5029200"/>
          </a:xfrm>
        </p:spPr>
        <p:txBody>
          <a:bodyPr>
            <a:normAutofit fontScale="92500" lnSpcReduction="10000"/>
          </a:bodyPr>
          <a:lstStyle/>
          <a:p>
            <a:r>
              <a:rPr lang="en-US" dirty="0" smtClean="0"/>
              <a:t>Give </a:t>
            </a:r>
            <a:r>
              <a:rPr lang="en-US" dirty="0"/>
              <a:t>workers information they may </a:t>
            </a:r>
            <a:r>
              <a:rPr lang="en-US" dirty="0" smtClean="0"/>
              <a:t/>
            </a:r>
            <a:br>
              <a:rPr lang="en-US" dirty="0" smtClean="0"/>
            </a:br>
            <a:r>
              <a:rPr lang="en-US" dirty="0" smtClean="0"/>
              <a:t>need </a:t>
            </a:r>
            <a:r>
              <a:rPr lang="en-US" dirty="0"/>
              <a:t>to understand</a:t>
            </a:r>
          </a:p>
          <a:p>
            <a:pPr lvl="1"/>
            <a:r>
              <a:rPr lang="en-US" dirty="0" smtClean="0"/>
              <a:t>Safety </a:t>
            </a:r>
            <a:r>
              <a:rPr lang="en-US" dirty="0"/>
              <a:t>Data Sheets.</a:t>
            </a:r>
          </a:p>
          <a:p>
            <a:pPr lvl="1"/>
            <a:r>
              <a:rPr lang="en-US" dirty="0"/>
              <a:t>Injury and illness data </a:t>
            </a:r>
            <a:endParaRPr lang="en-US" dirty="0" smtClean="0"/>
          </a:p>
          <a:p>
            <a:pPr lvl="1"/>
            <a:r>
              <a:rPr lang="en-US" dirty="0" smtClean="0"/>
              <a:t>Results </a:t>
            </a:r>
            <a:r>
              <a:rPr lang="en-US" dirty="0"/>
              <a:t>of environmental </a:t>
            </a:r>
            <a:r>
              <a:rPr lang="en-US" dirty="0" smtClean="0"/>
              <a:t>exposure </a:t>
            </a:r>
            <a:br>
              <a:rPr lang="en-US" dirty="0" smtClean="0"/>
            </a:br>
            <a:r>
              <a:rPr lang="en-US" dirty="0" smtClean="0"/>
              <a:t>monitoring </a:t>
            </a:r>
            <a:r>
              <a:rPr lang="en-US" dirty="0"/>
              <a:t>conducted in the </a:t>
            </a:r>
            <a:r>
              <a:rPr lang="en-US" dirty="0" smtClean="0"/>
              <a:t>workplace.</a:t>
            </a:r>
          </a:p>
          <a:p>
            <a:pPr lvl="1"/>
            <a:r>
              <a:rPr lang="en-US" dirty="0" smtClean="0"/>
              <a:t>Chemical </a:t>
            </a:r>
            <a:r>
              <a:rPr lang="en-US" dirty="0"/>
              <a:t>and equipment </a:t>
            </a:r>
            <a:r>
              <a:rPr lang="en-US" dirty="0" smtClean="0"/>
              <a:t>manufacturer safety recommendations.</a:t>
            </a:r>
          </a:p>
          <a:p>
            <a:pPr lvl="1"/>
            <a:r>
              <a:rPr lang="en-US" dirty="0" smtClean="0"/>
              <a:t>Workplace </a:t>
            </a:r>
            <a:r>
              <a:rPr lang="en-US" dirty="0"/>
              <a:t>inspection </a:t>
            </a:r>
            <a:r>
              <a:rPr lang="en-US" dirty="0" smtClean="0"/>
              <a:t>reports.</a:t>
            </a:r>
          </a:p>
          <a:p>
            <a:pPr lvl="1"/>
            <a:r>
              <a:rPr lang="en-US" dirty="0" smtClean="0"/>
              <a:t>Incident </a:t>
            </a:r>
            <a:r>
              <a:rPr lang="en-US" dirty="0"/>
              <a:t>investigation </a:t>
            </a:r>
            <a:r>
              <a:rPr lang="en-US" dirty="0" smtClean="0"/>
              <a:t>reports.</a:t>
            </a:r>
          </a:p>
          <a:p>
            <a:pPr lvl="1"/>
            <a:r>
              <a:rPr lang="en-US" dirty="0" smtClean="0"/>
              <a:t>Workplace </a:t>
            </a:r>
            <a:r>
              <a:rPr lang="en-US" dirty="0"/>
              <a:t>job hazard analyses.</a:t>
            </a:r>
          </a:p>
        </p:txBody>
      </p:sp>
    </p:spTree>
    <p:extLst>
      <p:ext uri="{BB962C8B-B14F-4D97-AF65-F5344CB8AC3E}">
        <p14:creationId xmlns:p14="http://schemas.microsoft.com/office/powerpoint/2010/main" val="4176279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Committees</a:t>
            </a:r>
            <a:endParaRPr lang="en-US" dirty="0"/>
          </a:p>
        </p:txBody>
      </p:sp>
      <p:sp>
        <p:nvSpPr>
          <p:cNvPr id="3" name="Content Placeholder 2"/>
          <p:cNvSpPr>
            <a:spLocks noGrp="1"/>
          </p:cNvSpPr>
          <p:nvPr>
            <p:ph idx="1"/>
          </p:nvPr>
        </p:nvSpPr>
        <p:spPr>
          <a:xfrm>
            <a:off x="457200" y="1646237"/>
            <a:ext cx="8229600" cy="4525963"/>
          </a:xfrm>
        </p:spPr>
        <p:txBody>
          <a:bodyPr>
            <a:noAutofit/>
          </a:bodyPr>
          <a:lstStyle/>
          <a:p>
            <a:r>
              <a:rPr lang="en-US" sz="2400" dirty="0" smtClean="0"/>
              <a:t>Hold </a:t>
            </a:r>
            <a:r>
              <a:rPr lang="en-US" sz="2400" dirty="0"/>
              <a:t>meetings on a regular </a:t>
            </a:r>
            <a:r>
              <a:rPr lang="en-US" sz="2400" dirty="0" smtClean="0"/>
              <a:t>schedule</a:t>
            </a:r>
            <a:r>
              <a:rPr lang="en-US" sz="2400" dirty="0"/>
              <a:t>.</a:t>
            </a:r>
          </a:p>
          <a:p>
            <a:r>
              <a:rPr lang="en-US" sz="2400" dirty="0" smtClean="0"/>
              <a:t>Set </a:t>
            </a:r>
            <a:r>
              <a:rPr lang="en-US" sz="2400" dirty="0"/>
              <a:t>clear meeting agendas, publish them in advance </a:t>
            </a:r>
            <a:r>
              <a:rPr lang="en-US" sz="2400" dirty="0" smtClean="0"/>
              <a:t>and follow </a:t>
            </a:r>
            <a:r>
              <a:rPr lang="en-US" sz="2400" dirty="0"/>
              <a:t>them.</a:t>
            </a:r>
          </a:p>
          <a:p>
            <a:r>
              <a:rPr lang="en-US" sz="2400" dirty="0" smtClean="0"/>
              <a:t>Keep </a:t>
            </a:r>
            <a:r>
              <a:rPr lang="en-US" sz="2400" dirty="0"/>
              <a:t>minutes of each meeting that summarize the </a:t>
            </a:r>
            <a:r>
              <a:rPr lang="en-US" sz="2400" dirty="0" smtClean="0"/>
              <a:t>issues discussed</a:t>
            </a:r>
            <a:r>
              <a:rPr lang="en-US" sz="2400" dirty="0"/>
              <a:t>, the proposed actions to be taken, and the </a:t>
            </a:r>
            <a:r>
              <a:rPr lang="en-US" sz="2400" dirty="0" smtClean="0"/>
              <a:t>person(s) responsible </a:t>
            </a:r>
            <a:r>
              <a:rPr lang="en-US" sz="2400" dirty="0"/>
              <a:t>for follow-up on each item. Minutes should </a:t>
            </a:r>
            <a:r>
              <a:rPr lang="en-US" sz="2400" dirty="0" smtClean="0"/>
              <a:t>be published </a:t>
            </a:r>
            <a:r>
              <a:rPr lang="en-US" sz="2400" dirty="0"/>
              <a:t>and provided to each committee member, as well </a:t>
            </a:r>
            <a:r>
              <a:rPr lang="en-US" sz="2400" dirty="0" smtClean="0"/>
              <a:t>as made </a:t>
            </a:r>
            <a:r>
              <a:rPr lang="en-US" sz="2400" dirty="0"/>
              <a:t>available to all employees.</a:t>
            </a:r>
          </a:p>
          <a:p>
            <a:r>
              <a:rPr lang="en-US" sz="2400" dirty="0" smtClean="0"/>
              <a:t>Members </a:t>
            </a:r>
            <a:r>
              <a:rPr lang="en-US" sz="2400" dirty="0"/>
              <a:t>should be required to attend all </a:t>
            </a:r>
            <a:r>
              <a:rPr lang="en-US" sz="2400" dirty="0" smtClean="0"/>
              <a:t>meetings.  If </a:t>
            </a:r>
            <a:r>
              <a:rPr lang="en-US" sz="2400" dirty="0"/>
              <a:t>a member cannot attend a meeting, </a:t>
            </a:r>
            <a:r>
              <a:rPr lang="en-US" sz="2400" dirty="0" smtClean="0"/>
              <a:t>then an </a:t>
            </a:r>
            <a:r>
              <a:rPr lang="en-US" sz="2400" dirty="0"/>
              <a:t>alternate should be sent. Take </a:t>
            </a:r>
            <a:r>
              <a:rPr lang="en-US" sz="2400" dirty="0" smtClean="0"/>
              <a:t>attendance and </a:t>
            </a:r>
            <a:r>
              <a:rPr lang="en-US" sz="2400" dirty="0"/>
              <a:t>record in the minutes.</a:t>
            </a:r>
          </a:p>
          <a:p>
            <a:r>
              <a:rPr lang="en-US" sz="2400" dirty="0" smtClean="0"/>
              <a:t>Publicize </a:t>
            </a:r>
            <a:r>
              <a:rPr lang="en-US" sz="2400" dirty="0"/>
              <a:t>the committee’s </a:t>
            </a:r>
            <a:r>
              <a:rPr lang="en-US" sz="2400" dirty="0" smtClean="0"/>
              <a:t>accomplishments.  Recognize individual and groups who contribute.</a:t>
            </a:r>
            <a:endParaRPr lang="en-US" sz="2400" dirty="0"/>
          </a:p>
        </p:txBody>
      </p:sp>
    </p:spTree>
    <p:extLst>
      <p:ext uri="{BB962C8B-B14F-4D97-AF65-F5344CB8AC3E}">
        <p14:creationId xmlns:p14="http://schemas.microsoft.com/office/powerpoint/2010/main" val="3818720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Committees</a:t>
            </a:r>
            <a:endParaRPr lang="en-US" dirty="0"/>
          </a:p>
        </p:txBody>
      </p:sp>
      <p:sp>
        <p:nvSpPr>
          <p:cNvPr id="3" name="Content Placeholder 2"/>
          <p:cNvSpPr>
            <a:spLocks noGrp="1"/>
          </p:cNvSpPr>
          <p:nvPr>
            <p:ph idx="1"/>
          </p:nvPr>
        </p:nvSpPr>
        <p:spPr/>
        <p:txBody>
          <a:bodyPr/>
          <a:lstStyle/>
          <a:p>
            <a:r>
              <a:rPr lang="en-US" dirty="0" smtClean="0"/>
              <a:t>Do homogenous groups make better decisions?</a:t>
            </a:r>
          </a:p>
          <a:p>
            <a:r>
              <a:rPr lang="en-US" dirty="0" smtClean="0"/>
              <a:t>Do diverse groups make better decisions?</a:t>
            </a:r>
          </a:p>
          <a:p>
            <a:r>
              <a:rPr lang="en-US" dirty="0" smtClean="0"/>
              <a:t>Which group is more confident of there decisions?</a:t>
            </a:r>
            <a:endParaRPr lang="en-US" dirty="0"/>
          </a:p>
        </p:txBody>
      </p:sp>
    </p:spTree>
    <p:extLst>
      <p:ext uri="{BB962C8B-B14F-4D97-AF65-F5344CB8AC3E}">
        <p14:creationId xmlns:p14="http://schemas.microsoft.com/office/powerpoint/2010/main" val="2772053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83460" y="228600"/>
            <a:ext cx="8103340" cy="630509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35972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43000" y="152400"/>
            <a:ext cx="7022015" cy="6588839"/>
          </a:xfrm>
          <a:prstGeom prst="rect">
            <a:avLst/>
          </a:prstGeom>
        </p:spPr>
      </p:pic>
    </p:spTree>
    <p:extLst>
      <p:ext uri="{BB962C8B-B14F-4D97-AF65-F5344CB8AC3E}">
        <p14:creationId xmlns:p14="http://schemas.microsoft.com/office/powerpoint/2010/main" val="3429759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lstStyle/>
          <a:p>
            <a:r>
              <a:rPr lang="en-US" dirty="0"/>
              <a:t>Though people often feel more comfortable with others like themselves, homogeneity can hamper the exchange of different ideas and stifle the intellectual workout that stems from disagreements</a:t>
            </a:r>
            <a:r>
              <a:rPr lang="en-US" dirty="0" smtClean="0"/>
              <a:t>.</a:t>
            </a:r>
          </a:p>
          <a:p>
            <a:endParaRPr lang="en-US" dirty="0"/>
          </a:p>
        </p:txBody>
      </p:sp>
    </p:spTree>
    <p:extLst>
      <p:ext uri="{BB962C8B-B14F-4D97-AF65-F5344CB8AC3E}">
        <p14:creationId xmlns:p14="http://schemas.microsoft.com/office/powerpoint/2010/main" val="890430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Hazard ID and Assessment</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288" y="1110342"/>
            <a:ext cx="2533917" cy="2667000"/>
          </a:xfrm>
          <a:prstGeom prst="rect">
            <a:avLst/>
          </a:prstGeom>
        </p:spPr>
      </p:pic>
      <p:sp>
        <p:nvSpPr>
          <p:cNvPr id="4" name="Content Placeholder 3"/>
          <p:cNvSpPr>
            <a:spLocks noGrp="1"/>
          </p:cNvSpPr>
          <p:nvPr>
            <p:ph idx="1"/>
          </p:nvPr>
        </p:nvSpPr>
        <p:spPr/>
        <p:txBody>
          <a:bodyPr>
            <a:normAutofit fontScale="77500" lnSpcReduction="20000"/>
          </a:bodyPr>
          <a:lstStyle/>
          <a:p>
            <a:r>
              <a:rPr lang="en-US" dirty="0"/>
              <a:t>Collect and review information about </a:t>
            </a:r>
            <a:r>
              <a:rPr lang="en-US" dirty="0" smtClean="0"/>
              <a:t>the </a:t>
            </a:r>
            <a:br>
              <a:rPr lang="en-US" dirty="0" smtClean="0"/>
            </a:br>
            <a:r>
              <a:rPr lang="en-US" dirty="0" smtClean="0"/>
              <a:t>hazards </a:t>
            </a:r>
            <a:r>
              <a:rPr lang="en-US" dirty="0"/>
              <a:t>likely to be present in the workplace.</a:t>
            </a:r>
          </a:p>
          <a:p>
            <a:r>
              <a:rPr lang="en-US" dirty="0" smtClean="0"/>
              <a:t>Periodically </a:t>
            </a:r>
            <a:r>
              <a:rPr lang="en-US" dirty="0"/>
              <a:t>inspect the workplace to </a:t>
            </a:r>
            <a:r>
              <a:rPr lang="en-US" dirty="0" smtClean="0"/>
              <a:t>identify </a:t>
            </a:r>
            <a:br>
              <a:rPr lang="en-US" dirty="0" smtClean="0"/>
            </a:br>
            <a:r>
              <a:rPr lang="en-US" dirty="0" smtClean="0"/>
              <a:t>new </a:t>
            </a:r>
            <a:r>
              <a:rPr lang="en-US" dirty="0"/>
              <a:t>or recurring hazards.</a:t>
            </a:r>
          </a:p>
          <a:p>
            <a:r>
              <a:rPr lang="en-US" dirty="0" smtClean="0"/>
              <a:t>Investigate </a:t>
            </a:r>
            <a:r>
              <a:rPr lang="en-US" dirty="0"/>
              <a:t>injuries, illnesses, incidents, </a:t>
            </a:r>
            <a:r>
              <a:rPr lang="en-US" dirty="0" smtClean="0"/>
              <a:t>and close </a:t>
            </a:r>
            <a:br>
              <a:rPr lang="en-US" dirty="0" smtClean="0"/>
            </a:br>
            <a:r>
              <a:rPr lang="en-US" dirty="0" smtClean="0"/>
              <a:t>calls/near </a:t>
            </a:r>
            <a:r>
              <a:rPr lang="en-US" dirty="0"/>
              <a:t>misses to identify the </a:t>
            </a:r>
            <a:r>
              <a:rPr lang="en-US" dirty="0" smtClean="0"/>
              <a:t>underlying hazards</a:t>
            </a:r>
            <a:r>
              <a:rPr lang="en-US" dirty="0"/>
              <a:t>.</a:t>
            </a:r>
          </a:p>
          <a:p>
            <a:r>
              <a:rPr lang="en-US" dirty="0" smtClean="0"/>
              <a:t>Identify </a:t>
            </a:r>
            <a:r>
              <a:rPr lang="en-US" dirty="0"/>
              <a:t>and address any trends in </a:t>
            </a:r>
            <a:r>
              <a:rPr lang="en-US" dirty="0" smtClean="0"/>
              <a:t>injuries, illnesses</a:t>
            </a:r>
            <a:r>
              <a:rPr lang="en-US" dirty="0"/>
              <a:t>, and hazard reports.</a:t>
            </a:r>
          </a:p>
          <a:p>
            <a:r>
              <a:rPr lang="en-US" dirty="0" smtClean="0"/>
              <a:t>Consider </a:t>
            </a:r>
            <a:r>
              <a:rPr lang="en-US" dirty="0"/>
              <a:t>hazards associated with </a:t>
            </a:r>
            <a:r>
              <a:rPr lang="en-US" dirty="0" smtClean="0"/>
              <a:t>emergency or </a:t>
            </a:r>
            <a:r>
              <a:rPr lang="en-US" dirty="0"/>
              <a:t>non-routine situations.</a:t>
            </a:r>
          </a:p>
          <a:p>
            <a:r>
              <a:rPr lang="en-US" dirty="0" smtClean="0"/>
              <a:t>Determine </a:t>
            </a:r>
            <a:r>
              <a:rPr lang="en-US" dirty="0"/>
              <a:t>the severity and likelihood </a:t>
            </a:r>
            <a:r>
              <a:rPr lang="en-US" dirty="0" smtClean="0"/>
              <a:t>of incidents </a:t>
            </a:r>
            <a:r>
              <a:rPr lang="en-US" dirty="0"/>
              <a:t>that could result from each </a:t>
            </a:r>
            <a:r>
              <a:rPr lang="en-US" dirty="0" smtClean="0"/>
              <a:t>hazard identified </a:t>
            </a:r>
            <a:r>
              <a:rPr lang="en-US" dirty="0"/>
              <a:t>and use this information to </a:t>
            </a:r>
            <a:r>
              <a:rPr lang="en-US" dirty="0" smtClean="0"/>
              <a:t>prioritize corrective </a:t>
            </a:r>
            <a:r>
              <a:rPr lang="en-US" dirty="0"/>
              <a:t>actions. </a:t>
            </a:r>
          </a:p>
        </p:txBody>
      </p:sp>
    </p:spTree>
    <p:extLst>
      <p:ext uri="{BB962C8B-B14F-4D97-AF65-F5344CB8AC3E}">
        <p14:creationId xmlns:p14="http://schemas.microsoft.com/office/powerpoint/2010/main" val="4138807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Hazard ID and Assessment</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288" y="1110342"/>
            <a:ext cx="2533917" cy="2667000"/>
          </a:xfrm>
          <a:prstGeom prst="rect">
            <a:avLst/>
          </a:prstGeom>
        </p:spPr>
      </p:pic>
      <p:sp>
        <p:nvSpPr>
          <p:cNvPr id="4" name="Content Placeholder 3"/>
          <p:cNvSpPr>
            <a:spLocks noGrp="1"/>
          </p:cNvSpPr>
          <p:nvPr>
            <p:ph idx="1"/>
          </p:nvPr>
        </p:nvSpPr>
        <p:spPr>
          <a:xfrm>
            <a:off x="381000" y="1752600"/>
            <a:ext cx="8229600" cy="5105399"/>
          </a:xfrm>
        </p:spPr>
        <p:txBody>
          <a:bodyPr>
            <a:normAutofit fontScale="70000" lnSpcReduction="20000"/>
          </a:bodyPr>
          <a:lstStyle/>
          <a:p>
            <a:r>
              <a:rPr lang="en-US" dirty="0"/>
              <a:t>Collect existing information about workplace hazards</a:t>
            </a:r>
          </a:p>
          <a:p>
            <a:pPr lvl="1"/>
            <a:r>
              <a:rPr lang="en-US" dirty="0"/>
              <a:t>Information may already be available (</a:t>
            </a:r>
            <a:r>
              <a:rPr lang="en-US" dirty="0" smtClean="0"/>
              <a:t>from both  </a:t>
            </a:r>
            <a:br>
              <a:rPr lang="en-US" dirty="0" smtClean="0"/>
            </a:br>
            <a:r>
              <a:rPr lang="en-US" dirty="0" smtClean="0"/>
              <a:t>internal and </a:t>
            </a:r>
            <a:r>
              <a:rPr lang="en-US" dirty="0"/>
              <a:t>external sources) from </a:t>
            </a:r>
            <a:r>
              <a:rPr lang="en-US" dirty="0" smtClean="0"/>
              <a:t>which employers </a:t>
            </a:r>
            <a:br>
              <a:rPr lang="en-US" dirty="0" smtClean="0"/>
            </a:br>
            <a:r>
              <a:rPr lang="en-US" dirty="0" smtClean="0"/>
              <a:t>and </a:t>
            </a:r>
            <a:r>
              <a:rPr lang="en-US" dirty="0"/>
              <a:t>workers </a:t>
            </a:r>
            <a:r>
              <a:rPr lang="en-US" dirty="0" smtClean="0"/>
              <a:t>can </a:t>
            </a:r>
            <a:r>
              <a:rPr lang="en-US" dirty="0"/>
              <a:t>learn about </a:t>
            </a:r>
            <a:r>
              <a:rPr lang="en-US" dirty="0" smtClean="0"/>
              <a:t>workplace hazards</a:t>
            </a:r>
            <a:r>
              <a:rPr lang="en-US" dirty="0"/>
              <a:t>.</a:t>
            </a:r>
          </a:p>
          <a:p>
            <a:r>
              <a:rPr lang="en-US" dirty="0" smtClean="0"/>
              <a:t>Collect</a:t>
            </a:r>
            <a:r>
              <a:rPr lang="en-US" dirty="0"/>
              <a:t>, organize, and review information </a:t>
            </a:r>
            <a:r>
              <a:rPr lang="en-US" dirty="0" smtClean="0"/>
              <a:t>to </a:t>
            </a:r>
            <a:br>
              <a:rPr lang="en-US" dirty="0" smtClean="0"/>
            </a:br>
            <a:r>
              <a:rPr lang="en-US" dirty="0" smtClean="0"/>
              <a:t>determine what </a:t>
            </a:r>
            <a:r>
              <a:rPr lang="en-US" dirty="0"/>
              <a:t>types of </a:t>
            </a:r>
            <a:r>
              <a:rPr lang="en-US" dirty="0" smtClean="0"/>
              <a:t>hazards </a:t>
            </a:r>
            <a:r>
              <a:rPr lang="en-US" dirty="0"/>
              <a:t>are </a:t>
            </a:r>
            <a:r>
              <a:rPr lang="en-US" dirty="0" smtClean="0"/>
              <a:t>present and </a:t>
            </a:r>
            <a:br>
              <a:rPr lang="en-US" dirty="0" smtClean="0"/>
            </a:br>
            <a:r>
              <a:rPr lang="en-US" dirty="0" smtClean="0"/>
              <a:t>which workers </a:t>
            </a:r>
            <a:r>
              <a:rPr lang="en-US" dirty="0"/>
              <a:t>may </a:t>
            </a:r>
            <a:r>
              <a:rPr lang="en-US" dirty="0" smtClean="0"/>
              <a:t>be exposed or potentially exposed</a:t>
            </a:r>
            <a:r>
              <a:rPr lang="en-US" dirty="0"/>
              <a:t>.</a:t>
            </a:r>
          </a:p>
          <a:p>
            <a:r>
              <a:rPr lang="en-US" dirty="0" smtClean="0"/>
              <a:t>Equipment </a:t>
            </a:r>
            <a:r>
              <a:rPr lang="en-US" dirty="0"/>
              <a:t>and machinery </a:t>
            </a:r>
            <a:r>
              <a:rPr lang="en-US" dirty="0" smtClean="0"/>
              <a:t>operating manuals</a:t>
            </a:r>
            <a:r>
              <a:rPr lang="en-US" dirty="0"/>
              <a:t>.</a:t>
            </a:r>
          </a:p>
          <a:p>
            <a:r>
              <a:rPr lang="en-US" dirty="0"/>
              <a:t>Safety Data Sheets provided by </a:t>
            </a:r>
            <a:r>
              <a:rPr lang="en-US" dirty="0" smtClean="0"/>
              <a:t>chemical manufacturers</a:t>
            </a:r>
            <a:r>
              <a:rPr lang="en-US" dirty="0"/>
              <a:t>.</a:t>
            </a:r>
          </a:p>
          <a:p>
            <a:r>
              <a:rPr lang="en-US" dirty="0"/>
              <a:t>Inspection reports from insurance </a:t>
            </a:r>
            <a:r>
              <a:rPr lang="en-US" dirty="0" smtClean="0"/>
              <a:t>carriers, government </a:t>
            </a:r>
            <a:r>
              <a:rPr lang="en-US" dirty="0"/>
              <a:t>agencies, and consultants.</a:t>
            </a:r>
          </a:p>
          <a:p>
            <a:r>
              <a:rPr lang="en-US" dirty="0"/>
              <a:t>Previous injury and illness records, </a:t>
            </a:r>
            <a:r>
              <a:rPr lang="en-US" dirty="0" smtClean="0"/>
              <a:t>such as </a:t>
            </a:r>
            <a:r>
              <a:rPr lang="en-US" dirty="0"/>
              <a:t>OSHA 300 and 301 logs, and incident</a:t>
            </a:r>
          </a:p>
          <a:p>
            <a:r>
              <a:rPr lang="en-US" dirty="0"/>
              <a:t>investigation reports.</a:t>
            </a:r>
          </a:p>
          <a:p>
            <a:r>
              <a:rPr lang="en-US" dirty="0"/>
              <a:t>Results of medical </a:t>
            </a:r>
            <a:r>
              <a:rPr lang="en-US" dirty="0" smtClean="0"/>
              <a:t>reports/consultations.</a:t>
            </a:r>
            <a:endParaRPr lang="en-US" dirty="0"/>
          </a:p>
          <a:p>
            <a:r>
              <a:rPr lang="en-US" dirty="0"/>
              <a:t>Input from workers.</a:t>
            </a:r>
          </a:p>
        </p:txBody>
      </p:sp>
    </p:spTree>
    <p:extLst>
      <p:ext uri="{BB962C8B-B14F-4D97-AF65-F5344CB8AC3E}">
        <p14:creationId xmlns:p14="http://schemas.microsoft.com/office/powerpoint/2010/main" val="1988767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Hazard ID and Assessment</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288" y="1110342"/>
            <a:ext cx="2533917" cy="2667000"/>
          </a:xfrm>
          <a:prstGeom prst="rect">
            <a:avLst/>
          </a:prstGeom>
        </p:spPr>
      </p:pic>
      <p:sp>
        <p:nvSpPr>
          <p:cNvPr id="4" name="Content Placeholder 3"/>
          <p:cNvSpPr>
            <a:spLocks noGrp="1"/>
          </p:cNvSpPr>
          <p:nvPr>
            <p:ph idx="1"/>
          </p:nvPr>
        </p:nvSpPr>
        <p:spPr>
          <a:xfrm>
            <a:off x="457200" y="1676401"/>
            <a:ext cx="8229600" cy="4876800"/>
          </a:xfrm>
        </p:spPr>
        <p:txBody>
          <a:bodyPr>
            <a:noAutofit/>
          </a:bodyPr>
          <a:lstStyle/>
          <a:p>
            <a:pPr>
              <a:spcBef>
                <a:spcPts val="0"/>
              </a:spcBef>
            </a:pPr>
            <a:r>
              <a:rPr lang="en-US" sz="2800" dirty="0"/>
              <a:t>Inspect the </a:t>
            </a:r>
            <a:r>
              <a:rPr lang="en-US" sz="2800" dirty="0" smtClean="0"/>
              <a:t>workplace for hazards</a:t>
            </a:r>
          </a:p>
          <a:p>
            <a:pPr>
              <a:spcBef>
                <a:spcPts val="0"/>
              </a:spcBef>
            </a:pPr>
            <a:r>
              <a:rPr lang="en-US" sz="2800" dirty="0" smtClean="0"/>
              <a:t>Routine, before </a:t>
            </a:r>
            <a:r>
              <a:rPr lang="en-US" sz="2800" dirty="0"/>
              <a:t>changing workflows, </a:t>
            </a:r>
            <a:r>
              <a:rPr lang="en-US" sz="2800" dirty="0" smtClean="0"/>
              <a:t/>
            </a:r>
            <a:br>
              <a:rPr lang="en-US" sz="2800" dirty="0" smtClean="0"/>
            </a:br>
            <a:r>
              <a:rPr lang="en-US" sz="2800" dirty="0" smtClean="0"/>
              <a:t>making major organizational changes</a:t>
            </a:r>
            <a:r>
              <a:rPr lang="en-US" sz="2800" dirty="0"/>
              <a:t>, or introducing </a:t>
            </a:r>
            <a:r>
              <a:rPr lang="en-US" sz="2800" dirty="0" smtClean="0"/>
              <a:t>new equipment</a:t>
            </a:r>
            <a:r>
              <a:rPr lang="en-US" sz="2800" dirty="0"/>
              <a:t>, materials, </a:t>
            </a:r>
            <a:r>
              <a:rPr lang="en-US" sz="2800" dirty="0" smtClean="0"/>
              <a:t/>
            </a:r>
            <a:br>
              <a:rPr lang="en-US" sz="2800" dirty="0" smtClean="0"/>
            </a:br>
            <a:r>
              <a:rPr lang="en-US" sz="2800" dirty="0" smtClean="0"/>
              <a:t>or processes and other planned changes.</a:t>
            </a:r>
            <a:endParaRPr lang="en-US" sz="2800" dirty="0"/>
          </a:p>
          <a:p>
            <a:pPr>
              <a:spcBef>
                <a:spcPts val="0"/>
              </a:spcBef>
            </a:pPr>
            <a:r>
              <a:rPr lang="en-US" sz="2800" dirty="0" smtClean="0"/>
              <a:t>Use </a:t>
            </a:r>
            <a:r>
              <a:rPr lang="en-US" sz="2800" dirty="0"/>
              <a:t>checklists that highlight things to </a:t>
            </a:r>
            <a:r>
              <a:rPr lang="en-US" sz="2800" dirty="0" smtClean="0"/>
              <a:t>look for</a:t>
            </a:r>
            <a:r>
              <a:rPr lang="en-US" sz="2800" dirty="0"/>
              <a:t>. </a:t>
            </a:r>
          </a:p>
          <a:p>
            <a:pPr lvl="1">
              <a:spcBef>
                <a:spcPts val="0"/>
              </a:spcBef>
            </a:pPr>
            <a:r>
              <a:rPr lang="en-US" sz="2000" dirty="0"/>
              <a:t>Chemical </a:t>
            </a:r>
            <a:r>
              <a:rPr lang="en-US" sz="2000" dirty="0" smtClean="0"/>
              <a:t>agents			- Biological </a:t>
            </a:r>
            <a:r>
              <a:rPr lang="en-US" sz="2000" dirty="0"/>
              <a:t>agents</a:t>
            </a:r>
          </a:p>
          <a:p>
            <a:pPr lvl="1">
              <a:spcBef>
                <a:spcPts val="0"/>
              </a:spcBef>
            </a:pPr>
            <a:r>
              <a:rPr lang="en-US" sz="2000" dirty="0"/>
              <a:t>Physical </a:t>
            </a:r>
            <a:r>
              <a:rPr lang="en-US" sz="2000" dirty="0" smtClean="0"/>
              <a:t>agents			- General </a:t>
            </a:r>
            <a:r>
              <a:rPr lang="en-US" sz="2000" dirty="0"/>
              <a:t>housekeeping</a:t>
            </a:r>
          </a:p>
          <a:p>
            <a:pPr lvl="1">
              <a:spcBef>
                <a:spcPts val="0"/>
              </a:spcBef>
            </a:pPr>
            <a:r>
              <a:rPr lang="en-US" sz="2000" dirty="0"/>
              <a:t>Equipment </a:t>
            </a:r>
            <a:r>
              <a:rPr lang="en-US" sz="2000" dirty="0" smtClean="0"/>
              <a:t>operation		- Equipment </a:t>
            </a:r>
            <a:r>
              <a:rPr lang="en-US" sz="2000" dirty="0"/>
              <a:t>maintenance</a:t>
            </a:r>
          </a:p>
          <a:p>
            <a:pPr lvl="1">
              <a:spcBef>
                <a:spcPts val="0"/>
              </a:spcBef>
            </a:pPr>
            <a:r>
              <a:rPr lang="en-US" sz="2000" dirty="0"/>
              <a:t>Fire </a:t>
            </a:r>
            <a:r>
              <a:rPr lang="en-US" sz="2000" dirty="0" smtClean="0"/>
              <a:t>protection			- Fall </a:t>
            </a:r>
            <a:r>
              <a:rPr lang="en-US" sz="2000" dirty="0"/>
              <a:t>protection</a:t>
            </a:r>
          </a:p>
          <a:p>
            <a:pPr lvl="1">
              <a:spcBef>
                <a:spcPts val="0"/>
              </a:spcBef>
            </a:pPr>
            <a:r>
              <a:rPr lang="en-US" sz="2000" dirty="0"/>
              <a:t>Work and process </a:t>
            </a:r>
            <a:r>
              <a:rPr lang="en-US" sz="2000" dirty="0" smtClean="0"/>
              <a:t>flow		- Work </a:t>
            </a:r>
            <a:r>
              <a:rPr lang="en-US" sz="2000" dirty="0"/>
              <a:t>practices</a:t>
            </a:r>
          </a:p>
          <a:p>
            <a:pPr lvl="1">
              <a:spcBef>
                <a:spcPts val="0"/>
              </a:spcBef>
            </a:pPr>
            <a:r>
              <a:rPr lang="en-US" sz="2000" dirty="0"/>
              <a:t>Lack of emergency </a:t>
            </a:r>
            <a:r>
              <a:rPr lang="en-US" sz="2000" dirty="0" smtClean="0"/>
              <a:t>procedures	- Ergonomic issues</a:t>
            </a:r>
            <a:endParaRPr lang="en-US" sz="2000" dirty="0"/>
          </a:p>
          <a:p>
            <a:pPr>
              <a:spcBef>
                <a:spcPts val="0"/>
              </a:spcBef>
            </a:pPr>
            <a:endParaRPr lang="en-US" sz="2800" dirty="0"/>
          </a:p>
        </p:txBody>
      </p:sp>
    </p:spTree>
    <p:extLst>
      <p:ext uri="{BB962C8B-B14F-4D97-AF65-F5344CB8AC3E}">
        <p14:creationId xmlns:p14="http://schemas.microsoft.com/office/powerpoint/2010/main" val="1988767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Fix First?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849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You Here?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8134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fontScale="90000"/>
          </a:bodyPr>
          <a:lstStyle/>
          <a:p>
            <a:r>
              <a:rPr lang="en-US" dirty="0" smtClean="0"/>
              <a:t>Do you use a qualifying assessment or a quantifying assessment?</a:t>
            </a:r>
            <a:br>
              <a:rPr lang="en-US" dirty="0" smtClean="0"/>
            </a:br>
            <a:r>
              <a:rPr lang="en-US" dirty="0" smtClean="0"/>
              <a:t/>
            </a:r>
            <a:br>
              <a:rPr lang="en-US" dirty="0" smtClean="0"/>
            </a:br>
            <a:r>
              <a:rPr lang="en-US" dirty="0"/>
              <a:t/>
            </a:r>
            <a:br>
              <a:rPr lang="en-US" dirty="0"/>
            </a:br>
            <a:r>
              <a:rPr lang="en-US" dirty="0" smtClean="0"/>
              <a:t>Does it make a difference?</a:t>
            </a:r>
            <a:endParaRPr lang="en-US" dirty="0"/>
          </a:p>
        </p:txBody>
      </p:sp>
    </p:spTree>
    <p:extLst>
      <p:ext uri="{BB962C8B-B14F-4D97-AF65-F5344CB8AC3E}">
        <p14:creationId xmlns:p14="http://schemas.microsoft.com/office/powerpoint/2010/main" val="2225302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8000" dirty="0" smtClean="0"/>
              <a:t>R = P x L</a:t>
            </a:r>
            <a:endParaRPr lang="en-US" sz="8000" dirty="0"/>
          </a:p>
        </p:txBody>
      </p:sp>
    </p:spTree>
    <p:extLst>
      <p:ext uri="{BB962C8B-B14F-4D97-AF65-F5344CB8AC3E}">
        <p14:creationId xmlns:p14="http://schemas.microsoft.com/office/powerpoint/2010/main" val="1908421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0636" y="1997075"/>
            <a:ext cx="8822727" cy="4137025"/>
          </a:xfrm>
          <a:prstGeom prst="rect">
            <a:avLst/>
          </a:prstGeom>
        </p:spPr>
      </p:pic>
    </p:spTree>
    <p:extLst>
      <p:ext uri="{BB962C8B-B14F-4D97-AF65-F5344CB8AC3E}">
        <p14:creationId xmlns:p14="http://schemas.microsoft.com/office/powerpoint/2010/main" val="1884358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7196" y="1295400"/>
            <a:ext cx="8429604" cy="5181600"/>
          </a:xfrm>
          <a:prstGeom prst="rect">
            <a:avLst/>
          </a:prstGeom>
        </p:spPr>
      </p:pic>
    </p:spTree>
    <p:extLst>
      <p:ext uri="{BB962C8B-B14F-4D97-AF65-F5344CB8AC3E}">
        <p14:creationId xmlns:p14="http://schemas.microsoft.com/office/powerpoint/2010/main" val="3949381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200" dirty="0" smtClean="0"/>
              <a:t>Hazard Prevention and Control</a:t>
            </a:r>
            <a:endParaRPr lang="en-US" sz="4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948" y="1143000"/>
            <a:ext cx="2463452" cy="2667000"/>
          </a:xfrm>
          <a:prstGeom prst="rect">
            <a:avLst/>
          </a:prstGeom>
        </p:spPr>
      </p:pic>
      <p:sp>
        <p:nvSpPr>
          <p:cNvPr id="4" name="Content Placeholder 3"/>
          <p:cNvSpPr>
            <a:spLocks noGrp="1"/>
          </p:cNvSpPr>
          <p:nvPr>
            <p:ph idx="1"/>
          </p:nvPr>
        </p:nvSpPr>
        <p:spPr>
          <a:xfrm>
            <a:off x="304800" y="2027237"/>
            <a:ext cx="8229600" cy="4525963"/>
          </a:xfrm>
        </p:spPr>
        <p:txBody>
          <a:bodyPr>
            <a:normAutofit fontScale="92500" lnSpcReduction="20000"/>
          </a:bodyPr>
          <a:lstStyle/>
          <a:p>
            <a:r>
              <a:rPr lang="en-US" dirty="0"/>
              <a:t>Identify and evaluate options for </a:t>
            </a:r>
            <a:r>
              <a:rPr lang="en-US" dirty="0" smtClean="0"/>
              <a:t/>
            </a:r>
            <a:br>
              <a:rPr lang="en-US" dirty="0" smtClean="0"/>
            </a:br>
            <a:r>
              <a:rPr lang="en-US" dirty="0" smtClean="0"/>
              <a:t>controlling hazards</a:t>
            </a:r>
            <a:r>
              <a:rPr lang="en-US" dirty="0"/>
              <a:t>.</a:t>
            </a:r>
          </a:p>
          <a:p>
            <a:r>
              <a:rPr lang="en-US" dirty="0" smtClean="0"/>
              <a:t>Use </a:t>
            </a:r>
            <a:r>
              <a:rPr lang="en-US" dirty="0"/>
              <a:t>a hazard control plan to guide the </a:t>
            </a:r>
            <a:r>
              <a:rPr lang="en-US" dirty="0" smtClean="0"/>
              <a:t/>
            </a:r>
            <a:br>
              <a:rPr lang="en-US" dirty="0" smtClean="0"/>
            </a:br>
            <a:r>
              <a:rPr lang="en-US" dirty="0" smtClean="0"/>
              <a:t>selection and </a:t>
            </a:r>
            <a:r>
              <a:rPr lang="en-US" dirty="0"/>
              <a:t>implementation of controls.</a:t>
            </a:r>
          </a:p>
          <a:p>
            <a:r>
              <a:rPr lang="en-US" dirty="0" smtClean="0"/>
              <a:t>Develop </a:t>
            </a:r>
            <a:r>
              <a:rPr lang="en-US" dirty="0"/>
              <a:t>plans with measures to </a:t>
            </a:r>
            <a:r>
              <a:rPr lang="en-US" dirty="0" smtClean="0"/>
              <a:t>protect </a:t>
            </a:r>
            <a:br>
              <a:rPr lang="en-US" dirty="0" smtClean="0"/>
            </a:br>
            <a:r>
              <a:rPr lang="en-US" dirty="0" smtClean="0"/>
              <a:t>workers </a:t>
            </a:r>
            <a:r>
              <a:rPr lang="en-US" dirty="0"/>
              <a:t>during emergencies.</a:t>
            </a:r>
          </a:p>
          <a:p>
            <a:r>
              <a:rPr lang="en-US" dirty="0" smtClean="0"/>
              <a:t>Evaluate </a:t>
            </a:r>
            <a:r>
              <a:rPr lang="en-US" dirty="0"/>
              <a:t>the effectiveness of controls </a:t>
            </a:r>
            <a:r>
              <a:rPr lang="en-US" dirty="0" smtClean="0"/>
              <a:t>to determine </a:t>
            </a:r>
            <a:r>
              <a:rPr lang="en-US" dirty="0"/>
              <a:t>whether additional or </a:t>
            </a:r>
            <a:r>
              <a:rPr lang="en-US" dirty="0" smtClean="0"/>
              <a:t>different controls </a:t>
            </a:r>
            <a:r>
              <a:rPr lang="en-US" dirty="0"/>
              <a:t>may be more effective. New </a:t>
            </a:r>
            <a:r>
              <a:rPr lang="en-US" dirty="0" smtClean="0"/>
              <a:t>technologies may </a:t>
            </a:r>
            <a:r>
              <a:rPr lang="en-US" dirty="0"/>
              <a:t>be more protective, reliable, </a:t>
            </a:r>
            <a:r>
              <a:rPr lang="en-US" dirty="0" smtClean="0"/>
              <a:t>or less </a:t>
            </a:r>
            <a:r>
              <a:rPr lang="en-US" dirty="0"/>
              <a:t>costly to operate. </a:t>
            </a:r>
            <a:endParaRPr lang="en-US" dirty="0" smtClean="0"/>
          </a:p>
        </p:txBody>
      </p:sp>
    </p:spTree>
    <p:extLst>
      <p:ext uri="{BB962C8B-B14F-4D97-AF65-F5344CB8AC3E}">
        <p14:creationId xmlns:p14="http://schemas.microsoft.com/office/powerpoint/2010/main" val="4005235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dirty="0" smtClean="0"/>
              <a:t>Be Creative but Use Know Effective Methods</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Make a better mouse trap.</a:t>
            </a:r>
            <a:endParaRPr lang="en-US" dirty="0"/>
          </a:p>
        </p:txBody>
      </p:sp>
    </p:spTree>
    <p:extLst>
      <p:ext uri="{BB962C8B-B14F-4D97-AF65-F5344CB8AC3E}">
        <p14:creationId xmlns:p14="http://schemas.microsoft.com/office/powerpoint/2010/main" val="1092252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How Do Keep Employees from Being Struck By Falling Object?</a:t>
            </a:r>
            <a:endParaRPr lang="en-US" dirty="0"/>
          </a:p>
        </p:txBody>
      </p:sp>
    </p:spTree>
    <p:extLst>
      <p:ext uri="{BB962C8B-B14F-4D97-AF65-F5344CB8AC3E}">
        <p14:creationId xmlns:p14="http://schemas.microsoft.com/office/powerpoint/2010/main" val="3795984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spect="1" noChangeArrowheads="1"/>
          </p:cNvSpPr>
          <p:nvPr isPhoto="1">
            <p:ph type="body" idx="1"/>
          </p:nvPr>
        </p:nvSpPr>
        <p:spPr>
          <a:xfrm>
            <a:off x="2789712" y="1676400"/>
            <a:ext cx="6049488" cy="4743443"/>
          </a:xfrm>
          <a:blipFill dpi="0" rotWithShape="1">
            <a:blip r:embed="rId2"/>
            <a:srcRect/>
            <a:stretch>
              <a:fillRect b="-47738"/>
            </a:stretch>
          </a:blipFill>
          <a:ln>
            <a:solidFill>
              <a:schemeClr val="tx1"/>
            </a:solidFill>
            <a:miter lim="800000"/>
            <a:headEnd/>
            <a:tailEnd/>
          </a:ln>
        </p:spPr>
        <p:txBody>
          <a:bodyPr/>
          <a:lstStyle/>
          <a:p>
            <a:pPr>
              <a:buFont typeface="Wingdings" panose="05000000000000000000" pitchFamily="2" charset="2"/>
              <a:buNone/>
              <a:defRPr/>
            </a:pPr>
            <a:endParaRPr lang="en-US" sz="2585" dirty="0"/>
          </a:p>
        </p:txBody>
      </p:sp>
      <p:sp>
        <p:nvSpPr>
          <p:cNvPr id="4" name="Rectangle 3"/>
          <p:cNvSpPr/>
          <p:nvPr/>
        </p:nvSpPr>
        <p:spPr>
          <a:xfrm>
            <a:off x="351693" y="2571751"/>
            <a:ext cx="2593731" cy="1796646"/>
          </a:xfrm>
          <a:prstGeom prst="rect">
            <a:avLst/>
          </a:prstGeom>
        </p:spPr>
        <p:txBody>
          <a:bodyPr>
            <a:spAutoFit/>
          </a:bodyPr>
          <a:lstStyle/>
          <a:p>
            <a:pPr marL="316531" indent="-316531" eaLnBrk="0" hangingPunct="0">
              <a:spcBef>
                <a:spcPct val="20000"/>
              </a:spcBef>
              <a:defRPr/>
            </a:pPr>
            <a:r>
              <a:rPr lang="en-US" sz="2215" b="1" kern="0" dirty="0">
                <a:solidFill>
                  <a:srgbClr val="000000"/>
                </a:solidFill>
                <a:latin typeface="Arial Narrow"/>
              </a:rPr>
              <a:t>	Chain Link fence ensures workers enter/exit underneath protective cover</a:t>
            </a:r>
          </a:p>
        </p:txBody>
      </p:sp>
    </p:spTree>
    <p:extLst>
      <p:ext uri="{BB962C8B-B14F-4D97-AF65-F5344CB8AC3E}">
        <p14:creationId xmlns:p14="http://schemas.microsoft.com/office/powerpoint/2010/main" val="3784620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spect="1" noChangeArrowheads="1"/>
          </p:cNvSpPr>
          <p:nvPr isPhoto="1">
            <p:ph type="body" idx="1"/>
          </p:nvPr>
        </p:nvSpPr>
        <p:spPr>
          <a:xfrm>
            <a:off x="457200" y="1740877"/>
            <a:ext cx="3393831" cy="3682512"/>
          </a:xfrm>
          <a:blipFill dpi="0" rotWithShape="1">
            <a:blip r:embed="rId2"/>
            <a:srcRect/>
            <a:stretch>
              <a:fillRect r="-44588"/>
            </a:stretch>
          </a:blipFill>
          <a:ln>
            <a:solidFill>
              <a:schemeClr val="tx1"/>
            </a:solidFill>
            <a:miter lim="800000"/>
            <a:headEnd/>
            <a:tailEnd/>
          </a:ln>
        </p:spPr>
        <p:txBody>
          <a:bodyPr/>
          <a:lstStyle/>
          <a:p>
            <a:pPr>
              <a:buFont typeface="Wingdings" panose="05000000000000000000" pitchFamily="2" charset="2"/>
              <a:buNone/>
              <a:defRPr/>
            </a:pPr>
            <a:endParaRPr lang="en-US" b="1" dirty="0" smtClean="0"/>
          </a:p>
        </p:txBody>
      </p:sp>
      <p:sp>
        <p:nvSpPr>
          <p:cNvPr id="29702" name="Rectangle 7" descr="DSCN1077"/>
          <p:cNvSpPr>
            <a:spLocks noGrp="1" noChangeAspect="1" noChangeArrowheads="1"/>
          </p:cNvSpPr>
          <p:nvPr isPhoto="1"/>
        </p:nvSpPr>
        <p:spPr bwMode="auto">
          <a:xfrm>
            <a:off x="4040066" y="1789235"/>
            <a:ext cx="4853354" cy="3640015"/>
          </a:xfrm>
          <a:prstGeom prst="rect">
            <a:avLst/>
          </a:prstGeom>
          <a:blipFill dpi="0" rotWithShape="1">
            <a:blip r:embed="rId3"/>
            <a:srcRect/>
            <a:stretch>
              <a:fillRect/>
            </a:stretch>
          </a:blipFill>
          <a:ln w="9525">
            <a:solidFill>
              <a:schemeClr val="tx1"/>
            </a:solidFill>
            <a:miter lim="800000"/>
            <a:headEnd/>
            <a:tailEnd/>
          </a:ln>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sz="1292"/>
          </a:p>
        </p:txBody>
      </p:sp>
      <p:sp>
        <p:nvSpPr>
          <p:cNvPr id="29703" name="Text Box 8"/>
          <p:cNvSpPr txBox="1">
            <a:spLocks noChangeArrowheads="1"/>
          </p:cNvSpPr>
          <p:nvPr/>
        </p:nvSpPr>
        <p:spPr bwMode="auto">
          <a:xfrm>
            <a:off x="813289" y="4879731"/>
            <a:ext cx="2930769"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215" b="1">
                <a:latin typeface="Arial Narrow" panose="020B0606020202030204" pitchFamily="34" charset="0"/>
              </a:rPr>
              <a:t>Before Pour – Top View</a:t>
            </a:r>
          </a:p>
        </p:txBody>
      </p:sp>
      <p:sp>
        <p:nvSpPr>
          <p:cNvPr id="29704" name="Text Box 9"/>
          <p:cNvSpPr txBox="1">
            <a:spLocks noChangeArrowheads="1"/>
          </p:cNvSpPr>
          <p:nvPr/>
        </p:nvSpPr>
        <p:spPr bwMode="auto">
          <a:xfrm>
            <a:off x="5231423" y="4286251"/>
            <a:ext cx="2127738" cy="11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215" b="1">
                <a:latin typeface="Arial Narrow" panose="020B0606020202030204" pitchFamily="34" charset="0"/>
              </a:rPr>
              <a:t>Slab poured and forms removed – Bottom View</a:t>
            </a:r>
          </a:p>
        </p:txBody>
      </p:sp>
    </p:spTree>
    <p:extLst>
      <p:ext uri="{BB962C8B-B14F-4D97-AF65-F5344CB8AC3E}">
        <p14:creationId xmlns:p14="http://schemas.microsoft.com/office/powerpoint/2010/main" val="1964715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dirty="0" smtClean="0"/>
              <a:t>How Do You Eliminate the Handling of Hazardous Chemicals?</a:t>
            </a:r>
            <a:endParaRPr lang="en-US" dirty="0"/>
          </a:p>
        </p:txBody>
      </p:sp>
    </p:spTree>
    <p:extLst>
      <p:ext uri="{BB962C8B-B14F-4D97-AF65-F5344CB8AC3E}">
        <p14:creationId xmlns:p14="http://schemas.microsoft.com/office/powerpoint/2010/main" val="1860317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Injuries and illnesses cost </a:t>
            </a:r>
            <a:r>
              <a:rPr lang="en-US" dirty="0" smtClean="0"/>
              <a:t>the worker and their family pain and </a:t>
            </a:r>
            <a:r>
              <a:rPr lang="en-US" dirty="0"/>
              <a:t>suffering. </a:t>
            </a:r>
            <a:endParaRPr lang="en-US" dirty="0" smtClean="0"/>
          </a:p>
          <a:p>
            <a:r>
              <a:rPr lang="en-US" dirty="0" smtClean="0"/>
              <a:t>Injuries </a:t>
            </a:r>
            <a:r>
              <a:rPr lang="en-US" dirty="0"/>
              <a:t>and illnesses cost the worker and their family </a:t>
            </a:r>
            <a:r>
              <a:rPr lang="en-US" dirty="0" smtClean="0"/>
              <a:t>money. </a:t>
            </a:r>
          </a:p>
          <a:p>
            <a:r>
              <a:rPr lang="en-US" dirty="0" smtClean="0"/>
              <a:t>Injuries </a:t>
            </a:r>
            <a:r>
              <a:rPr lang="en-US" dirty="0"/>
              <a:t>and illnesses </a:t>
            </a:r>
            <a:r>
              <a:rPr lang="en-US" dirty="0" smtClean="0"/>
              <a:t>prevent the </a:t>
            </a:r>
            <a:r>
              <a:rPr lang="en-US" dirty="0"/>
              <a:t>worker and their family </a:t>
            </a:r>
            <a:r>
              <a:rPr lang="en-US" dirty="0" smtClean="0"/>
              <a:t>from saving and planning for the future.</a:t>
            </a:r>
            <a:endParaRPr lang="en-US" dirty="0"/>
          </a:p>
          <a:p>
            <a:r>
              <a:rPr lang="en-US" dirty="0" smtClean="0"/>
              <a:t>Injuries and illnesses cost the company money.</a:t>
            </a:r>
          </a:p>
          <a:p>
            <a:r>
              <a:rPr lang="en-US" dirty="0" smtClean="0"/>
              <a:t>Mistakes cost money.</a:t>
            </a:r>
          </a:p>
          <a:p>
            <a:r>
              <a:rPr lang="en-US" dirty="0" smtClean="0"/>
              <a:t>Low productivity cost money.</a:t>
            </a:r>
          </a:p>
          <a:p>
            <a:r>
              <a:rPr lang="en-US" dirty="0" smtClean="0"/>
              <a:t>Employee turn-over cost money.</a:t>
            </a:r>
          </a:p>
        </p:txBody>
      </p:sp>
    </p:spTree>
    <p:extLst>
      <p:ext uri="{BB962C8B-B14F-4D97-AF65-F5344CB8AC3E}">
        <p14:creationId xmlns:p14="http://schemas.microsoft.com/office/powerpoint/2010/main" val="731410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Direct feed with chemical shot pot. </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828800"/>
            <a:ext cx="7848600" cy="4726341"/>
          </a:xfrm>
          <a:prstGeom prst="rect">
            <a:avLst/>
          </a:prstGeom>
        </p:spPr>
      </p:pic>
    </p:spTree>
    <p:extLst>
      <p:ext uri="{BB962C8B-B14F-4D97-AF65-F5344CB8AC3E}">
        <p14:creationId xmlns:p14="http://schemas.microsoft.com/office/powerpoint/2010/main" val="443822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Education and Training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0" y="1143000"/>
            <a:ext cx="2394048" cy="2593127"/>
          </a:xfrm>
        </p:spPr>
      </p:pic>
      <p:sp>
        <p:nvSpPr>
          <p:cNvPr id="4" name="Content Placeholder 7"/>
          <p:cNvSpPr txBox="1">
            <a:spLocks/>
          </p:cNvSpPr>
          <p:nvPr/>
        </p:nvSpPr>
        <p:spPr>
          <a:xfrm>
            <a:off x="381000" y="2103437"/>
            <a:ext cx="82296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Employers, managers, supervisors, </a:t>
            </a:r>
            <a:br>
              <a:rPr lang="en-US" dirty="0" smtClean="0"/>
            </a:br>
            <a:r>
              <a:rPr lang="en-US" dirty="0" smtClean="0"/>
              <a:t>workers and others</a:t>
            </a:r>
          </a:p>
          <a:p>
            <a:r>
              <a:rPr lang="en-US" dirty="0"/>
              <a:t>Provide program awareness </a:t>
            </a:r>
            <a:r>
              <a:rPr lang="en-US" dirty="0" smtClean="0"/>
              <a:t>training.</a:t>
            </a:r>
          </a:p>
          <a:p>
            <a:r>
              <a:rPr lang="en-US" dirty="0"/>
              <a:t>Train workers on their </a:t>
            </a:r>
            <a:r>
              <a:rPr lang="en-US" dirty="0" smtClean="0"/>
              <a:t>specific roles </a:t>
            </a:r>
            <a:r>
              <a:rPr lang="en-US" dirty="0"/>
              <a:t>and responsibilities in the safety </a:t>
            </a:r>
            <a:r>
              <a:rPr lang="en-US" dirty="0" smtClean="0"/>
              <a:t>and health program so they have the knowledge and skills needed to work safely and avoid creating hazards.</a:t>
            </a:r>
          </a:p>
          <a:p>
            <a:r>
              <a:rPr lang="en-US" dirty="0" smtClean="0"/>
              <a:t>Trainees should be able to demonstrate awareness and understanding of workplace hazards and how to identify, report, and control them.</a:t>
            </a:r>
          </a:p>
          <a:p>
            <a:r>
              <a:rPr lang="en-US" dirty="0" smtClean="0"/>
              <a:t>Give specialized training when their work involves unique hazards.</a:t>
            </a:r>
            <a:endParaRPr lang="en-US" dirty="0"/>
          </a:p>
        </p:txBody>
      </p:sp>
    </p:spTree>
    <p:extLst>
      <p:ext uri="{BB962C8B-B14F-4D97-AF65-F5344CB8AC3E}">
        <p14:creationId xmlns:p14="http://schemas.microsoft.com/office/powerpoint/2010/main" val="4138807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A7964A-E0FF-45A9-ABC0-14142A30A66B}"/>
              </a:ext>
            </a:extLst>
          </p:cNvPr>
          <p:cNvSpPr>
            <a:spLocks noGrp="1"/>
          </p:cNvSpPr>
          <p:nvPr>
            <p:ph sz="half" idx="1"/>
          </p:nvPr>
        </p:nvSpPr>
        <p:spPr>
          <a:xfrm>
            <a:off x="457200" y="1143000"/>
            <a:ext cx="8229600" cy="5562600"/>
          </a:xfrm>
        </p:spPr>
        <p:txBody>
          <a:bodyPr>
            <a:normAutofit fontScale="92500" lnSpcReduction="20000"/>
          </a:bodyPr>
          <a:lstStyle/>
          <a:p>
            <a:r>
              <a:rPr lang="en-US" dirty="0" smtClean="0"/>
              <a:t>Partnered </a:t>
            </a:r>
            <a:r>
              <a:rPr lang="en-US" dirty="0"/>
              <a:t>with the </a:t>
            </a:r>
            <a:r>
              <a:rPr lang="en-US" dirty="0" smtClean="0"/>
              <a:t>our </a:t>
            </a:r>
            <a:r>
              <a:rPr lang="en-US" dirty="0"/>
              <a:t>accident and health insurance </a:t>
            </a:r>
            <a:r>
              <a:rPr lang="en-US" dirty="0" smtClean="0"/>
              <a:t>provider </a:t>
            </a:r>
            <a:r>
              <a:rPr lang="en-US" dirty="0"/>
              <a:t>in creating three safety videos to augment our internal safety training program. </a:t>
            </a:r>
          </a:p>
          <a:p>
            <a:endParaRPr lang="en-US" dirty="0"/>
          </a:p>
          <a:p>
            <a:r>
              <a:rPr lang="en-US" dirty="0"/>
              <a:t> The videos created cover the following subjects:</a:t>
            </a:r>
          </a:p>
          <a:p>
            <a:endParaRPr lang="en-US" sz="1800" dirty="0"/>
          </a:p>
          <a:p>
            <a:pPr lvl="1"/>
            <a:r>
              <a:rPr lang="en-US" dirty="0"/>
              <a:t>Ladder Safety</a:t>
            </a:r>
            <a:endParaRPr lang="en-US" sz="1600" dirty="0"/>
          </a:p>
          <a:p>
            <a:pPr lvl="1"/>
            <a:r>
              <a:rPr lang="en-US" dirty="0"/>
              <a:t>Dangerous Goods Handling</a:t>
            </a:r>
            <a:endParaRPr lang="en-US" sz="1600" dirty="0"/>
          </a:p>
          <a:p>
            <a:pPr lvl="1"/>
            <a:r>
              <a:rPr lang="en-US" dirty="0" smtClean="0"/>
              <a:t>Food Safety</a:t>
            </a:r>
          </a:p>
          <a:p>
            <a:pPr lvl="1"/>
            <a:r>
              <a:rPr lang="en-US" dirty="0" smtClean="0"/>
              <a:t>Cabin Safety (French &amp; English)</a:t>
            </a:r>
            <a:endParaRPr lang="en-US" dirty="0"/>
          </a:p>
          <a:p>
            <a:pPr lvl="1"/>
            <a:endParaRPr lang="en-US" sz="1600" dirty="0"/>
          </a:p>
          <a:p>
            <a:r>
              <a:rPr lang="en-US" dirty="0"/>
              <a:t>These videos are web-based and are aimed at educating our associates on these areas of risk to provide a safer working environment. </a:t>
            </a:r>
          </a:p>
          <a:p>
            <a:r>
              <a:rPr lang="en-US" dirty="0"/>
              <a:t> Applicable associates have an initial and recurring requirement to complete this training.</a:t>
            </a:r>
            <a:endParaRPr lang="en-US" sz="1800" dirty="0"/>
          </a:p>
          <a:p>
            <a:endParaRPr lang="en-US" dirty="0"/>
          </a:p>
        </p:txBody>
      </p:sp>
    </p:spTree>
    <p:extLst>
      <p:ext uri="{BB962C8B-B14F-4D97-AF65-F5344CB8AC3E}">
        <p14:creationId xmlns:p14="http://schemas.microsoft.com/office/powerpoint/2010/main" val="4223641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49275"/>
            <a:ext cx="8229600" cy="1143000"/>
          </a:xfrm>
        </p:spPr>
        <p:txBody>
          <a:bodyPr/>
          <a:lstStyle/>
          <a:p>
            <a:endParaRPr lang="en-US" dirty="0"/>
          </a:p>
        </p:txBody>
      </p:sp>
      <p:pic>
        <p:nvPicPr>
          <p:cNvPr id="8" name="Picture 7"/>
          <p:cNvPicPr>
            <a:picLocks noChangeAspect="1"/>
          </p:cNvPicPr>
          <p:nvPr/>
        </p:nvPicPr>
        <p:blipFill>
          <a:blip r:embed="rId2"/>
          <a:stretch>
            <a:fillRect/>
          </a:stretch>
        </p:blipFill>
        <p:spPr>
          <a:xfrm>
            <a:off x="2590800" y="115702"/>
            <a:ext cx="4278086" cy="6563638"/>
          </a:xfrm>
          <a:prstGeom prst="rect">
            <a:avLst/>
          </a:prstGeom>
        </p:spPr>
      </p:pic>
      <p:sp>
        <p:nvSpPr>
          <p:cNvPr id="7" name="Rectangle 6"/>
          <p:cNvSpPr/>
          <p:nvPr/>
        </p:nvSpPr>
        <p:spPr>
          <a:xfrm>
            <a:off x="2743200" y="228600"/>
            <a:ext cx="457200" cy="396875"/>
          </a:xfrm>
          <a:prstGeom prst="rect">
            <a:avLst/>
          </a:prstGeom>
          <a:solidFill>
            <a:srgbClr val="3E3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131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400" dirty="0" smtClean="0"/>
              <a:t>Program Evaluation and Improvement</a:t>
            </a:r>
            <a:endParaRPr lang="en-US" sz="3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658" y="1134509"/>
            <a:ext cx="2410345" cy="2599291"/>
          </a:xfrm>
          <a:prstGeom prst="rect">
            <a:avLst/>
          </a:prstGeom>
        </p:spPr>
      </p:pic>
      <p:sp>
        <p:nvSpPr>
          <p:cNvPr id="8" name="Content Placeholder 7"/>
          <p:cNvSpPr>
            <a:spLocks noGrp="1"/>
          </p:cNvSpPr>
          <p:nvPr>
            <p:ph idx="1"/>
          </p:nvPr>
        </p:nvSpPr>
        <p:spPr/>
        <p:txBody>
          <a:bodyPr>
            <a:normAutofit/>
          </a:bodyPr>
          <a:lstStyle/>
          <a:p>
            <a:r>
              <a:rPr lang="en-US" dirty="0"/>
              <a:t>Establish, report, and track metrics </a:t>
            </a:r>
            <a:r>
              <a:rPr lang="en-US" dirty="0" smtClean="0"/>
              <a:t/>
            </a:r>
            <a:br>
              <a:rPr lang="en-US" dirty="0" smtClean="0"/>
            </a:br>
            <a:r>
              <a:rPr lang="en-US" dirty="0" smtClean="0"/>
              <a:t>that indicate whether </a:t>
            </a:r>
            <a:r>
              <a:rPr lang="en-US" dirty="0"/>
              <a:t>the program </a:t>
            </a:r>
            <a:r>
              <a:rPr lang="en-US" dirty="0" smtClean="0"/>
              <a:t/>
            </a:r>
            <a:br>
              <a:rPr lang="en-US" dirty="0" smtClean="0"/>
            </a:br>
            <a:r>
              <a:rPr lang="en-US" dirty="0" smtClean="0"/>
              <a:t>is </a:t>
            </a:r>
            <a:r>
              <a:rPr lang="en-US" dirty="0"/>
              <a:t>effective.</a:t>
            </a:r>
          </a:p>
          <a:p>
            <a:r>
              <a:rPr lang="en-US" dirty="0" smtClean="0"/>
              <a:t>Evaluate </a:t>
            </a:r>
            <a:r>
              <a:rPr lang="en-US" dirty="0"/>
              <a:t>the overall program, initially </a:t>
            </a:r>
            <a:r>
              <a:rPr lang="en-US" dirty="0" smtClean="0"/>
              <a:t>and periodically</a:t>
            </a:r>
            <a:r>
              <a:rPr lang="en-US" dirty="0"/>
              <a:t>, to identify deficiencies </a:t>
            </a:r>
            <a:r>
              <a:rPr lang="en-US" dirty="0" smtClean="0"/>
              <a:t>and opportunities </a:t>
            </a:r>
            <a:r>
              <a:rPr lang="en-US" dirty="0"/>
              <a:t>for improvement.</a:t>
            </a:r>
          </a:p>
        </p:txBody>
      </p:sp>
    </p:spTree>
    <p:extLst>
      <p:ext uri="{BB962C8B-B14F-4D97-AF65-F5344CB8AC3E}">
        <p14:creationId xmlns:p14="http://schemas.microsoft.com/office/powerpoint/2010/main" val="2637280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Monitor performance and progress</a:t>
            </a:r>
          </a:p>
          <a:p>
            <a:r>
              <a:rPr lang="en-US" sz="2000" dirty="0" smtClean="0"/>
              <a:t>Develop </a:t>
            </a:r>
            <a:r>
              <a:rPr lang="en-US" sz="2000" dirty="0"/>
              <a:t>and track measures or </a:t>
            </a:r>
            <a:r>
              <a:rPr lang="en-US" sz="2000" dirty="0" smtClean="0"/>
              <a:t>indicators of </a:t>
            </a:r>
            <a:r>
              <a:rPr lang="en-US" sz="2000" dirty="0"/>
              <a:t>progress </a:t>
            </a:r>
            <a:r>
              <a:rPr lang="en-US" sz="2000" dirty="0" smtClean="0"/>
              <a:t/>
            </a:r>
            <a:br>
              <a:rPr lang="en-US" sz="2000" dirty="0" smtClean="0"/>
            </a:br>
            <a:r>
              <a:rPr lang="en-US" sz="2000" dirty="0" smtClean="0"/>
              <a:t>toward </a:t>
            </a:r>
            <a:r>
              <a:rPr lang="en-US" sz="2000" dirty="0"/>
              <a:t>established safety </a:t>
            </a:r>
            <a:r>
              <a:rPr lang="en-US" sz="2000" dirty="0" smtClean="0"/>
              <a:t>and health </a:t>
            </a:r>
            <a:r>
              <a:rPr lang="en-US" sz="2000" dirty="0"/>
              <a:t>goals.</a:t>
            </a:r>
          </a:p>
          <a:p>
            <a:r>
              <a:rPr lang="en-US" sz="2000" dirty="0"/>
              <a:t>Track lagging indicators, such </a:t>
            </a:r>
            <a:r>
              <a:rPr lang="en-US" sz="2000" dirty="0" smtClean="0"/>
              <a:t>as. number </a:t>
            </a:r>
            <a:r>
              <a:rPr lang="en-US" sz="2000" dirty="0"/>
              <a:t>and severity </a:t>
            </a:r>
            <a:r>
              <a:rPr lang="en-US" sz="2000" dirty="0" smtClean="0"/>
              <a:t/>
            </a:r>
            <a:br>
              <a:rPr lang="en-US" sz="2000" dirty="0" smtClean="0"/>
            </a:br>
            <a:r>
              <a:rPr lang="en-US" sz="2000" dirty="0" smtClean="0"/>
              <a:t>of </a:t>
            </a:r>
            <a:r>
              <a:rPr lang="en-US" sz="2000" dirty="0"/>
              <a:t>injuries </a:t>
            </a:r>
            <a:r>
              <a:rPr lang="en-US" sz="2000" dirty="0" smtClean="0"/>
              <a:t>and illnesses</a:t>
            </a:r>
            <a:r>
              <a:rPr lang="en-US" sz="2000" dirty="0"/>
              <a:t>.</a:t>
            </a:r>
          </a:p>
          <a:p>
            <a:r>
              <a:rPr lang="en-US" sz="2000" dirty="0" smtClean="0"/>
              <a:t>Track </a:t>
            </a:r>
            <a:r>
              <a:rPr lang="en-US" sz="2000" dirty="0"/>
              <a:t>leading indicators, such </a:t>
            </a:r>
            <a:r>
              <a:rPr lang="en-US" sz="2000" dirty="0" smtClean="0"/>
              <a:t>as, level </a:t>
            </a:r>
            <a:r>
              <a:rPr lang="en-US" sz="2000" dirty="0"/>
              <a:t>of worker participation </a:t>
            </a:r>
            <a:r>
              <a:rPr lang="en-US" sz="2000" dirty="0" smtClean="0"/>
              <a:t>in program activities, number </a:t>
            </a:r>
            <a:r>
              <a:rPr lang="en-US" sz="2000" dirty="0"/>
              <a:t>of hazards and close </a:t>
            </a:r>
            <a:r>
              <a:rPr lang="en-US" sz="2000" dirty="0" smtClean="0"/>
              <a:t>calls/near misses </a:t>
            </a:r>
            <a:r>
              <a:rPr lang="en-US" sz="2000" dirty="0"/>
              <a:t>reported, </a:t>
            </a:r>
            <a:r>
              <a:rPr lang="en-US" sz="2000" dirty="0" smtClean="0"/>
              <a:t>amount of time </a:t>
            </a:r>
            <a:r>
              <a:rPr lang="en-US" sz="2000" dirty="0"/>
              <a:t>taken to respond to </a:t>
            </a:r>
            <a:r>
              <a:rPr lang="en-US" sz="2000" dirty="0" smtClean="0"/>
              <a:t>reports, number </a:t>
            </a:r>
            <a:r>
              <a:rPr lang="en-US" sz="2000" dirty="0"/>
              <a:t>and frequency of </a:t>
            </a:r>
            <a:r>
              <a:rPr lang="en-US" sz="2000" dirty="0" smtClean="0"/>
              <a:t>management walkthroughs, and number </a:t>
            </a:r>
            <a:r>
              <a:rPr lang="en-US" sz="2000" dirty="0"/>
              <a:t>of hazards </a:t>
            </a:r>
            <a:r>
              <a:rPr lang="en-US" sz="2000" dirty="0" smtClean="0"/>
              <a:t>identified.</a:t>
            </a:r>
            <a:endParaRPr lang="en-US" sz="2000" dirty="0"/>
          </a:p>
          <a:p>
            <a:r>
              <a:rPr lang="en-US" sz="2000" dirty="0" smtClean="0"/>
              <a:t>Keep </a:t>
            </a:r>
            <a:r>
              <a:rPr lang="en-US" sz="2000" dirty="0"/>
              <a:t>track of monitoring activities </a:t>
            </a:r>
            <a:r>
              <a:rPr lang="en-US" sz="2000" dirty="0" smtClean="0"/>
              <a:t>and results </a:t>
            </a:r>
            <a:r>
              <a:rPr lang="en-US" sz="2000" dirty="0"/>
              <a:t>and analyze trends over time.</a:t>
            </a:r>
          </a:p>
        </p:txBody>
      </p:sp>
      <p:sp>
        <p:nvSpPr>
          <p:cNvPr id="4" name="Title 1"/>
          <p:cNvSpPr txBox="1">
            <a:spLocks/>
          </p:cNvSpPr>
          <p:nvPr/>
        </p:nvSpPr>
        <p:spPr>
          <a:xfrm>
            <a:off x="457200" y="83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n-US" sz="3400" dirty="0" smtClean="0"/>
              <a:t>Program Evaluation and Improvement</a:t>
            </a:r>
            <a:endParaRPr lang="en-US" sz="3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658" y="1118634"/>
            <a:ext cx="2410345" cy="2599291"/>
          </a:xfrm>
          <a:prstGeom prst="rect">
            <a:avLst/>
          </a:prstGeom>
        </p:spPr>
      </p:pic>
    </p:spTree>
    <p:extLst>
      <p:ext uri="{BB962C8B-B14F-4D97-AF65-F5344CB8AC3E}">
        <p14:creationId xmlns:p14="http://schemas.microsoft.com/office/powerpoint/2010/main" val="18480178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Cultural Indicators</a:t>
            </a:r>
          </a:p>
        </p:txBody>
      </p:sp>
      <p:sp>
        <p:nvSpPr>
          <p:cNvPr id="25603" name="Rectangle 3"/>
          <p:cNvSpPr>
            <a:spLocks noGrp="1" noChangeArrowheads="1"/>
          </p:cNvSpPr>
          <p:nvPr>
            <p:ph type="body" idx="1"/>
          </p:nvPr>
        </p:nvSpPr>
        <p:spPr>
          <a:xfrm>
            <a:off x="457200" y="1722437"/>
            <a:ext cx="8229600" cy="4602163"/>
          </a:xfrm>
        </p:spPr>
        <p:txBody>
          <a:bodyPr>
            <a:normAutofit lnSpcReduction="10000"/>
          </a:bodyPr>
          <a:lstStyle/>
          <a:p>
            <a:pPr eaLnBrk="1" hangingPunct="1">
              <a:lnSpc>
                <a:spcPct val="90000"/>
              </a:lnSpc>
              <a:buFontTx/>
              <a:buNone/>
            </a:pPr>
            <a:r>
              <a:rPr lang="en-US" altLang="en-US" dirty="0" smtClean="0"/>
              <a:t>	Identify metrics based to monitor the culture:</a:t>
            </a:r>
          </a:p>
          <a:p>
            <a:pPr lvl="1" eaLnBrk="1" hangingPunct="1">
              <a:lnSpc>
                <a:spcPct val="90000"/>
              </a:lnSpc>
            </a:pPr>
            <a:r>
              <a:rPr lang="en-US" altLang="en-US" dirty="0" smtClean="0"/>
              <a:t>Changes in economic or market conditions</a:t>
            </a:r>
          </a:p>
          <a:p>
            <a:pPr lvl="1" eaLnBrk="1" hangingPunct="1">
              <a:lnSpc>
                <a:spcPct val="90000"/>
              </a:lnSpc>
            </a:pPr>
            <a:r>
              <a:rPr lang="en-US" altLang="en-US" dirty="0" smtClean="0"/>
              <a:t>Changes in production/service demands</a:t>
            </a:r>
          </a:p>
          <a:p>
            <a:pPr lvl="1" eaLnBrk="1" hangingPunct="1">
              <a:lnSpc>
                <a:spcPct val="90000"/>
              </a:lnSpc>
            </a:pPr>
            <a:r>
              <a:rPr lang="en-US" altLang="en-US" dirty="0" smtClean="0"/>
              <a:t>Changes in competing priorities</a:t>
            </a:r>
          </a:p>
          <a:p>
            <a:pPr lvl="1" eaLnBrk="1" hangingPunct="1">
              <a:lnSpc>
                <a:spcPct val="90000"/>
              </a:lnSpc>
            </a:pPr>
            <a:r>
              <a:rPr lang="en-US" altLang="en-US" dirty="0" smtClean="0"/>
              <a:t>Changes in safety versus non-safety resource allocations</a:t>
            </a:r>
          </a:p>
          <a:p>
            <a:pPr lvl="1" eaLnBrk="1" hangingPunct="1">
              <a:lnSpc>
                <a:spcPct val="90000"/>
              </a:lnSpc>
            </a:pPr>
            <a:r>
              <a:rPr lang="en-US" altLang="en-US" dirty="0" smtClean="0"/>
              <a:t>Changes in workers’ satisfaction with management</a:t>
            </a:r>
          </a:p>
          <a:p>
            <a:pPr lvl="1" eaLnBrk="1" hangingPunct="1">
              <a:lnSpc>
                <a:spcPct val="90000"/>
              </a:lnSpc>
            </a:pPr>
            <a:r>
              <a:rPr lang="en-US" altLang="en-US" dirty="0" smtClean="0"/>
              <a:t>Changes in turnover/</a:t>
            </a:r>
            <a:br>
              <a:rPr lang="en-US" altLang="en-US" dirty="0" smtClean="0"/>
            </a:br>
            <a:r>
              <a:rPr lang="en-US" altLang="en-US" dirty="0" smtClean="0"/>
              <a:t>retirement rates</a:t>
            </a:r>
          </a:p>
        </p:txBody>
      </p:sp>
    </p:spTree>
    <p:extLst>
      <p:ext uri="{BB962C8B-B14F-4D97-AF65-F5344CB8AC3E}">
        <p14:creationId xmlns:p14="http://schemas.microsoft.com/office/powerpoint/2010/main" val="3680400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Cultural Indicators</a:t>
            </a:r>
          </a:p>
        </p:txBody>
      </p:sp>
      <p:sp>
        <p:nvSpPr>
          <p:cNvPr id="26627" name="Rectangle 3"/>
          <p:cNvSpPr>
            <a:spLocks noGrp="1" noChangeArrowheads="1"/>
          </p:cNvSpPr>
          <p:nvPr>
            <p:ph type="body" idx="1"/>
          </p:nvPr>
        </p:nvSpPr>
        <p:spPr>
          <a:xfrm>
            <a:off x="304800" y="1798637"/>
            <a:ext cx="8534400" cy="4525963"/>
          </a:xfrm>
        </p:spPr>
        <p:txBody>
          <a:bodyPr>
            <a:normAutofit lnSpcReduction="10000"/>
          </a:bodyPr>
          <a:lstStyle/>
          <a:p>
            <a:pPr lvl="1" eaLnBrk="1" hangingPunct="1"/>
            <a:r>
              <a:rPr lang="en-US" altLang="en-US" dirty="0" smtClean="0"/>
              <a:t>Changes in rate &amp; nature of employee concerns or dissenting opinions</a:t>
            </a:r>
          </a:p>
          <a:p>
            <a:pPr lvl="1" eaLnBrk="1" hangingPunct="1"/>
            <a:r>
              <a:rPr lang="en-US" altLang="en-US" dirty="0" smtClean="0"/>
              <a:t>Changes in reportable events (up or down)</a:t>
            </a:r>
          </a:p>
          <a:p>
            <a:pPr lvl="1" eaLnBrk="1" hangingPunct="1"/>
            <a:r>
              <a:rPr lang="en-US" altLang="en-US" dirty="0" smtClean="0"/>
              <a:t>Changes in rate of deferred maintenance</a:t>
            </a:r>
          </a:p>
          <a:p>
            <a:pPr lvl="1" eaLnBrk="1" hangingPunct="1"/>
            <a:r>
              <a:rPr lang="en-US" altLang="en-US" dirty="0" smtClean="0"/>
              <a:t>Changes in rate of deferred/overdue training</a:t>
            </a:r>
          </a:p>
          <a:p>
            <a:pPr lvl="1" eaLnBrk="1" hangingPunct="1"/>
            <a:r>
              <a:rPr lang="en-US" altLang="en-US" dirty="0" smtClean="0"/>
              <a:t>Changes in fraction of events involving multiple programmatic breakdowns</a:t>
            </a:r>
          </a:p>
          <a:p>
            <a:pPr lvl="1" eaLnBrk="1" hangingPunct="1"/>
            <a:r>
              <a:rPr lang="en-US" altLang="en-US" dirty="0" smtClean="0"/>
              <a:t>Changes in rate &amp; nature </a:t>
            </a:r>
            <a:br>
              <a:rPr lang="en-US" altLang="en-US" dirty="0" smtClean="0"/>
            </a:br>
            <a:r>
              <a:rPr lang="en-US" altLang="en-US" dirty="0" smtClean="0"/>
              <a:t>of interactions with </a:t>
            </a:r>
            <a:br>
              <a:rPr lang="en-US" altLang="en-US" dirty="0" smtClean="0"/>
            </a:br>
            <a:r>
              <a:rPr lang="en-US" altLang="en-US" dirty="0" smtClean="0"/>
              <a:t>regulators</a:t>
            </a:r>
          </a:p>
        </p:txBody>
      </p:sp>
    </p:spTree>
    <p:extLst>
      <p:ext uri="{BB962C8B-B14F-4D97-AF65-F5344CB8AC3E}">
        <p14:creationId xmlns:p14="http://schemas.microsoft.com/office/powerpoint/2010/main" val="3458505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Cultural Indicators</a:t>
            </a:r>
          </a:p>
        </p:txBody>
      </p:sp>
      <p:sp>
        <p:nvSpPr>
          <p:cNvPr id="27651" name="Rectangle 3"/>
          <p:cNvSpPr>
            <a:spLocks noGrp="1" noChangeArrowheads="1"/>
          </p:cNvSpPr>
          <p:nvPr>
            <p:ph type="body" idx="1"/>
          </p:nvPr>
        </p:nvSpPr>
        <p:spPr/>
        <p:txBody>
          <a:bodyPr/>
          <a:lstStyle/>
          <a:p>
            <a:pPr lvl="1" eaLnBrk="1" hangingPunct="1"/>
            <a:r>
              <a:rPr lang="en-US" altLang="en-US" smtClean="0"/>
              <a:t>Changes in rate of overdue audits</a:t>
            </a:r>
          </a:p>
          <a:p>
            <a:pPr lvl="1" eaLnBrk="1" hangingPunct="1"/>
            <a:r>
              <a:rPr lang="en-US" altLang="en-US" smtClean="0"/>
              <a:t>Changes in turnover rates of auditors and trainers</a:t>
            </a:r>
          </a:p>
          <a:p>
            <a:pPr lvl="1" eaLnBrk="1" hangingPunct="1"/>
            <a:r>
              <a:rPr lang="en-US" altLang="en-US" smtClean="0"/>
              <a:t>Changes in ratio of externally- versus internally-identified assessment/audit findings</a:t>
            </a:r>
          </a:p>
          <a:p>
            <a:pPr lvl="1" eaLnBrk="1" hangingPunct="1"/>
            <a:r>
              <a:rPr lang="en-US" altLang="en-US" smtClean="0"/>
              <a:t>Changes in rate of overdue corrective actions</a:t>
            </a:r>
          </a:p>
        </p:txBody>
      </p:sp>
    </p:spTree>
    <p:extLst>
      <p:ext uri="{BB962C8B-B14F-4D97-AF65-F5344CB8AC3E}">
        <p14:creationId xmlns:p14="http://schemas.microsoft.com/office/powerpoint/2010/main" val="1315134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6600" smtClean="0">
                <a:latin typeface="Bradley Hand ITC" panose="03070402050302030203" pitchFamily="66" charset="0"/>
              </a:rPr>
              <a:t>And You?</a:t>
            </a:r>
          </a:p>
        </p:txBody>
      </p:sp>
      <p:sp>
        <p:nvSpPr>
          <p:cNvPr id="28675" name="Rectangle 3"/>
          <p:cNvSpPr>
            <a:spLocks noGrp="1" noChangeArrowheads="1"/>
          </p:cNvSpPr>
          <p:nvPr>
            <p:ph type="body" idx="1"/>
          </p:nvPr>
        </p:nvSpPr>
        <p:spPr/>
        <p:txBody>
          <a:bodyPr/>
          <a:lstStyle/>
          <a:p>
            <a:pPr eaLnBrk="1" hangingPunct="1"/>
            <a:r>
              <a:rPr lang="en-US" altLang="en-US" smtClean="0"/>
              <a:t>Do you have feedback mechanisms or surveys to check on your safety culture?</a:t>
            </a:r>
          </a:p>
        </p:txBody>
      </p:sp>
    </p:spTree>
    <p:extLst>
      <p:ext uri="{BB962C8B-B14F-4D97-AF65-F5344CB8AC3E}">
        <p14:creationId xmlns:p14="http://schemas.microsoft.com/office/powerpoint/2010/main" val="3595189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endCondLst>
                                    <p:cond evt="onNext" delay="0">
                                      <p:tgtEl>
                                        <p:sldTgt/>
                                      </p:tgtEl>
                                    </p:cond>
                                  </p:endCondLst>
                                  <p:childTnLst>
                                    <p:animScale>
                                      <p:cBhvr>
                                        <p:cTn id="6" dur="500" fill="hold"/>
                                        <p:tgtEl>
                                          <p:spTgt spid="3789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18718"/>
            <a:ext cx="8229600" cy="1143000"/>
          </a:xfrm>
        </p:spPr>
        <p:txBody>
          <a:bodyPr>
            <a:noAutofit/>
          </a:bodyPr>
          <a:lstStyle/>
          <a:p>
            <a:r>
              <a:rPr lang="en-US" sz="3600" dirty="0" smtClean="0"/>
              <a:t>“There </a:t>
            </a:r>
            <a:r>
              <a:rPr lang="en-US" sz="3600" dirty="0"/>
              <a:t>are certain </a:t>
            </a:r>
            <a:r>
              <a:rPr lang="en-US" sz="3600" dirty="0" smtClean="0"/>
              <a:t>core principles </a:t>
            </a:r>
            <a:r>
              <a:rPr lang="en-US" sz="3600" dirty="0"/>
              <a:t>in play at companies driving toward “0,” </a:t>
            </a:r>
            <a:r>
              <a:rPr lang="en-US" sz="3600" dirty="0" smtClean="0"/>
              <a:t>they also </a:t>
            </a:r>
            <a:r>
              <a:rPr lang="en-US" sz="3600" dirty="0"/>
              <a:t>demonstrate that there is no common </a:t>
            </a:r>
            <a:r>
              <a:rPr lang="en-US" sz="3600" dirty="0" smtClean="0"/>
              <a:t>template for all </a:t>
            </a:r>
            <a:r>
              <a:rPr lang="en-US" sz="3600" dirty="0"/>
              <a:t>organizations. Each company has </a:t>
            </a:r>
            <a:r>
              <a:rPr lang="en-US" sz="3600" dirty="0" smtClean="0"/>
              <a:t>unique needs and must </a:t>
            </a:r>
            <a:r>
              <a:rPr lang="en-US" sz="3600" dirty="0"/>
              <a:t>choose practices based on </a:t>
            </a:r>
            <a:r>
              <a:rPr lang="en-US" sz="3600" dirty="0" smtClean="0"/>
              <a:t>the specific </a:t>
            </a:r>
            <a:r>
              <a:rPr lang="en-US" sz="3600" dirty="0"/>
              <a:t>nature </a:t>
            </a:r>
            <a:r>
              <a:rPr lang="en-US" sz="3600" dirty="0" smtClean="0"/>
              <a:t>of their </a:t>
            </a:r>
            <a:r>
              <a:rPr lang="en-US" sz="3600" dirty="0"/>
              <a:t>work and </a:t>
            </a:r>
            <a:r>
              <a:rPr lang="en-US" sz="3600" dirty="0" smtClean="0"/>
              <a:t>their </a:t>
            </a:r>
            <a:r>
              <a:rPr lang="en-US" sz="3600" dirty="0"/>
              <a:t>workplaces.” </a:t>
            </a:r>
            <a:r>
              <a:rPr lang="en-US" sz="3600" dirty="0" smtClean="0"/>
              <a:t/>
            </a:r>
            <a:br>
              <a:rPr lang="en-US" sz="3600" dirty="0" smtClean="0"/>
            </a:br>
            <a:r>
              <a:rPr lang="en-US" sz="1400" dirty="0" smtClean="0"/>
              <a:t>Charles </a:t>
            </a:r>
            <a:r>
              <a:rPr lang="en-US" sz="1400" dirty="0"/>
              <a:t>J. Bennett, Ph.D. </a:t>
            </a:r>
            <a:r>
              <a:rPr lang="en-US" sz="1400" dirty="0" smtClean="0"/>
              <a:t> And Meredith </a:t>
            </a:r>
            <a:r>
              <a:rPr lang="en-US" sz="1400" dirty="0"/>
              <a:t>Armstrong Whiting </a:t>
            </a:r>
            <a:r>
              <a:rPr lang="en-US" sz="1400" dirty="0" smtClean="0"/>
              <a:t>, Driving Toward “0”</a:t>
            </a:r>
            <a:r>
              <a:rPr lang="en-US" sz="3600" dirty="0"/>
              <a:t/>
            </a:r>
            <a:br>
              <a:rPr lang="en-US" sz="3600" dirty="0"/>
            </a:br>
            <a:endParaRPr lang="en-US" sz="3600" dirty="0"/>
          </a:p>
        </p:txBody>
      </p:sp>
    </p:spTree>
    <p:extLst>
      <p:ext uri="{BB962C8B-B14F-4D97-AF65-F5344CB8AC3E}">
        <p14:creationId xmlns:p14="http://schemas.microsoft.com/office/powerpoint/2010/main" val="3445408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23764" y="304800"/>
            <a:ext cx="4758036" cy="633247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8802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Multiemployer Worksites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066800"/>
            <a:ext cx="2695909" cy="2722760"/>
          </a:xfrm>
          <a:prstGeom prst="rect">
            <a:avLst/>
          </a:prstGeom>
        </p:spPr>
      </p:pic>
      <p:sp>
        <p:nvSpPr>
          <p:cNvPr id="8" name="Content Placeholder 7"/>
          <p:cNvSpPr>
            <a:spLocks noGrp="1"/>
          </p:cNvSpPr>
          <p:nvPr>
            <p:ph idx="1"/>
          </p:nvPr>
        </p:nvSpPr>
        <p:spPr>
          <a:xfrm>
            <a:off x="152400" y="1722437"/>
            <a:ext cx="8915400" cy="4525963"/>
          </a:xfrm>
        </p:spPr>
        <p:txBody>
          <a:bodyPr>
            <a:noAutofit/>
          </a:bodyPr>
          <a:lstStyle/>
          <a:p>
            <a:r>
              <a:rPr lang="en-US" sz="2400" dirty="0"/>
              <a:t>Communicate to temporary and </a:t>
            </a:r>
            <a:r>
              <a:rPr lang="en-US" sz="2400" dirty="0" smtClean="0"/>
              <a:t>contract </a:t>
            </a:r>
            <a:br>
              <a:rPr lang="en-US" sz="2400" dirty="0" smtClean="0"/>
            </a:br>
            <a:r>
              <a:rPr lang="en-US" sz="2400" dirty="0" smtClean="0"/>
              <a:t>employers </a:t>
            </a:r>
            <a:r>
              <a:rPr lang="en-US" sz="2400" dirty="0"/>
              <a:t>and </a:t>
            </a:r>
            <a:r>
              <a:rPr lang="en-US" sz="2400" dirty="0" smtClean="0"/>
              <a:t>workers </a:t>
            </a:r>
            <a:r>
              <a:rPr lang="en-US" sz="2400" dirty="0"/>
              <a:t>the commitment </a:t>
            </a:r>
            <a:r>
              <a:rPr lang="en-US" sz="2400" dirty="0" smtClean="0"/>
              <a:t>to </a:t>
            </a:r>
            <a:br>
              <a:rPr lang="en-US" sz="2400" dirty="0" smtClean="0"/>
            </a:br>
            <a:r>
              <a:rPr lang="en-US" sz="2400" dirty="0" smtClean="0"/>
              <a:t>provide </a:t>
            </a:r>
            <a:r>
              <a:rPr lang="en-US" sz="2400" dirty="0"/>
              <a:t>the same level of </a:t>
            </a:r>
            <a:r>
              <a:rPr lang="en-US" sz="2400" dirty="0" smtClean="0"/>
              <a:t>safety and health </a:t>
            </a:r>
            <a:br>
              <a:rPr lang="en-US" sz="2400" dirty="0" smtClean="0"/>
            </a:br>
            <a:r>
              <a:rPr lang="en-US" sz="2400" dirty="0" smtClean="0"/>
              <a:t>protection</a:t>
            </a:r>
            <a:r>
              <a:rPr lang="en-US" sz="2400" dirty="0"/>
              <a:t>.</a:t>
            </a:r>
          </a:p>
          <a:p>
            <a:r>
              <a:rPr lang="en-US" sz="2400" dirty="0" smtClean="0"/>
              <a:t>Provide </a:t>
            </a:r>
            <a:r>
              <a:rPr lang="en-US" sz="2400" dirty="0"/>
              <a:t>a copy of the safety and </a:t>
            </a:r>
            <a:r>
              <a:rPr lang="en-US" sz="2400" dirty="0" smtClean="0"/>
              <a:t>health policy </a:t>
            </a:r>
            <a:r>
              <a:rPr lang="en-US" sz="2400" dirty="0"/>
              <a:t>to all </a:t>
            </a:r>
            <a:r>
              <a:rPr lang="en-US" sz="2400" dirty="0" smtClean="0"/>
              <a:t/>
            </a:r>
            <a:br>
              <a:rPr lang="en-US" sz="2400" dirty="0" smtClean="0"/>
            </a:br>
            <a:r>
              <a:rPr lang="en-US" sz="2400" dirty="0" smtClean="0"/>
              <a:t>contractors</a:t>
            </a:r>
            <a:r>
              <a:rPr lang="en-US" sz="2400" dirty="0"/>
              <a:t>, </a:t>
            </a:r>
            <a:r>
              <a:rPr lang="en-US" sz="2400" dirty="0" smtClean="0"/>
              <a:t>subcontractors</a:t>
            </a:r>
            <a:r>
              <a:rPr lang="en-US" sz="2400" dirty="0"/>
              <a:t>, </a:t>
            </a:r>
            <a:r>
              <a:rPr lang="en-US" sz="2400" dirty="0" smtClean="0"/>
              <a:t>and temporary staffing agencies</a:t>
            </a:r>
            <a:r>
              <a:rPr lang="en-US" sz="2400" dirty="0"/>
              <a:t>.</a:t>
            </a:r>
          </a:p>
          <a:p>
            <a:r>
              <a:rPr lang="en-US" sz="2400" dirty="0" smtClean="0"/>
              <a:t>Before </a:t>
            </a:r>
            <a:r>
              <a:rPr lang="en-US" sz="2400" dirty="0"/>
              <a:t>beginning on-site </a:t>
            </a:r>
            <a:r>
              <a:rPr lang="en-US" sz="2400" dirty="0" smtClean="0"/>
              <a:t>work, </a:t>
            </a:r>
            <a:r>
              <a:rPr lang="en-US" sz="2400" dirty="0"/>
              <a:t>clarify </a:t>
            </a:r>
            <a:r>
              <a:rPr lang="en-US" sz="2400" dirty="0" smtClean="0"/>
              <a:t>each employer’s </a:t>
            </a:r>
            <a:r>
              <a:rPr lang="en-US" sz="2400" dirty="0"/>
              <a:t>responsibilities and </a:t>
            </a:r>
            <a:r>
              <a:rPr lang="en-US" sz="2400" dirty="0" smtClean="0"/>
              <a:t>obligations with </a:t>
            </a:r>
            <a:r>
              <a:rPr lang="en-US" sz="2400" dirty="0"/>
              <a:t>respect to safety and </a:t>
            </a:r>
            <a:r>
              <a:rPr lang="en-US" sz="2400" dirty="0" smtClean="0"/>
              <a:t>health.</a:t>
            </a:r>
          </a:p>
          <a:p>
            <a:r>
              <a:rPr lang="en-US" sz="2400" dirty="0" smtClean="0"/>
              <a:t>Outline </a:t>
            </a:r>
            <a:r>
              <a:rPr lang="en-US" sz="2400" dirty="0"/>
              <a:t>the procedures and processes </a:t>
            </a:r>
            <a:r>
              <a:rPr lang="en-US" sz="2400" dirty="0" smtClean="0"/>
              <a:t>for coordinating </a:t>
            </a:r>
            <a:r>
              <a:rPr lang="en-US" sz="2400" dirty="0"/>
              <a:t>safety and health </a:t>
            </a:r>
            <a:r>
              <a:rPr lang="en-US" sz="2400" dirty="0" smtClean="0"/>
              <a:t>responsibilities, as </a:t>
            </a:r>
            <a:r>
              <a:rPr lang="en-US" sz="2400" dirty="0"/>
              <a:t>well as and the procedures </a:t>
            </a:r>
            <a:r>
              <a:rPr lang="en-US" sz="2400" dirty="0" smtClean="0"/>
              <a:t>for communicating </a:t>
            </a:r>
            <a:r>
              <a:rPr lang="en-US" sz="2400" dirty="0"/>
              <a:t>between the host </a:t>
            </a:r>
            <a:r>
              <a:rPr lang="en-US" sz="2400" dirty="0" smtClean="0"/>
              <a:t>employer and </a:t>
            </a:r>
            <a:r>
              <a:rPr lang="en-US" sz="2400" dirty="0"/>
              <a:t>contractor, subcontractor or </a:t>
            </a:r>
            <a:r>
              <a:rPr lang="en-US" sz="2400" dirty="0" smtClean="0"/>
              <a:t>temporary staffing </a:t>
            </a:r>
            <a:r>
              <a:rPr lang="en-US" sz="2400" dirty="0"/>
              <a:t>agency. Document these in writing.</a:t>
            </a:r>
          </a:p>
        </p:txBody>
      </p:sp>
    </p:spTree>
    <p:extLst>
      <p:ext uri="{BB962C8B-B14F-4D97-AF65-F5344CB8AC3E}">
        <p14:creationId xmlns:p14="http://schemas.microsoft.com/office/powerpoint/2010/main" val="41388077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fontScale="90000"/>
          </a:bodyPr>
          <a:lstStyle/>
          <a:p>
            <a:r>
              <a:rPr lang="en-US" dirty="0" smtClean="0"/>
              <a:t>Appendix A:</a:t>
            </a:r>
            <a:br>
              <a:rPr lang="en-US" dirty="0" smtClean="0"/>
            </a:br>
            <a:r>
              <a:rPr lang="en-US" dirty="0" smtClean="0"/>
              <a:t>Implementation Tools and Resources</a:t>
            </a:r>
            <a:br>
              <a:rPr lang="en-US" dirty="0" smtClean="0"/>
            </a:br>
            <a:endParaRPr lang="en-US" dirty="0"/>
          </a:p>
        </p:txBody>
      </p:sp>
      <p:sp>
        <p:nvSpPr>
          <p:cNvPr id="3" name="Content Placeholder 2"/>
          <p:cNvSpPr>
            <a:spLocks noGrp="1"/>
          </p:cNvSpPr>
          <p:nvPr>
            <p:ph idx="1"/>
          </p:nvPr>
        </p:nvSpPr>
        <p:spPr>
          <a:xfrm>
            <a:off x="457200" y="2332037"/>
            <a:ext cx="8229600" cy="4525963"/>
          </a:xfrm>
        </p:spPr>
        <p:txBody>
          <a:bodyPr>
            <a:normAutofit fontScale="77500" lnSpcReduction="20000"/>
          </a:bodyPr>
          <a:lstStyle/>
          <a:p>
            <a:r>
              <a:rPr lang="en-US" dirty="0" smtClean="0"/>
              <a:t>Cal-OSHA </a:t>
            </a:r>
            <a:r>
              <a:rPr lang="en-US" dirty="0"/>
              <a:t>VPP Presentation “Identifying Measurable Safety Goals.”</a:t>
            </a:r>
          </a:p>
          <a:p>
            <a:r>
              <a:rPr lang="en-US" dirty="0" smtClean="0"/>
              <a:t>Ohio </a:t>
            </a:r>
            <a:r>
              <a:rPr lang="en-US" dirty="0"/>
              <a:t>Bureau of Workers’ Compensation “Safety Goals and Measurement.”</a:t>
            </a:r>
          </a:p>
          <a:p>
            <a:r>
              <a:rPr lang="en-US" dirty="0" smtClean="0"/>
              <a:t>Campbell </a:t>
            </a:r>
            <a:r>
              <a:rPr lang="en-US" dirty="0"/>
              <a:t>Institute Transforming EHS Performance Measurement Through Leading Indicators.</a:t>
            </a:r>
          </a:p>
          <a:p>
            <a:r>
              <a:rPr lang="en-US" dirty="0" smtClean="0"/>
              <a:t>OSHA Hazard </a:t>
            </a:r>
            <a:r>
              <a:rPr lang="en-US" dirty="0"/>
              <a:t>Identification Training Tool</a:t>
            </a:r>
            <a:r>
              <a:rPr lang="en-US" dirty="0" smtClean="0"/>
              <a:t>.</a:t>
            </a:r>
            <a:endParaRPr lang="en-US" dirty="0"/>
          </a:p>
          <a:p>
            <a:r>
              <a:rPr lang="en-US" dirty="0" smtClean="0"/>
              <a:t>OSHA </a:t>
            </a:r>
            <a:r>
              <a:rPr lang="en-US" dirty="0"/>
              <a:t>Small Business Handbook.</a:t>
            </a:r>
          </a:p>
          <a:p>
            <a:r>
              <a:rPr lang="en-US" dirty="0" smtClean="0"/>
              <a:t>OSHA </a:t>
            </a:r>
            <a:r>
              <a:rPr lang="en-US" dirty="0"/>
              <a:t>Job Hazard </a:t>
            </a:r>
            <a:r>
              <a:rPr lang="en-US" dirty="0" smtClean="0"/>
              <a:t>Analysis.</a:t>
            </a:r>
            <a:endParaRPr lang="en-US" dirty="0"/>
          </a:p>
          <a:p>
            <a:r>
              <a:rPr lang="en-US" dirty="0" smtClean="0"/>
              <a:t>OSHA </a:t>
            </a:r>
            <a:r>
              <a:rPr lang="en-US" dirty="0"/>
              <a:t>“Incident Investigation” </a:t>
            </a:r>
            <a:r>
              <a:rPr lang="en-US" dirty="0" smtClean="0"/>
              <a:t>webpage</a:t>
            </a:r>
            <a:endParaRPr lang="en-US" dirty="0"/>
          </a:p>
          <a:p>
            <a:r>
              <a:rPr lang="en-US" dirty="0" smtClean="0"/>
              <a:t>OSHA </a:t>
            </a:r>
            <a:r>
              <a:rPr lang="en-US" dirty="0"/>
              <a:t>“Employee’s Report of Injury Form</a:t>
            </a:r>
            <a:r>
              <a:rPr lang="en-US" dirty="0" smtClean="0"/>
              <a:t>.</a:t>
            </a:r>
            <a:endParaRPr lang="en-US" dirty="0"/>
          </a:p>
          <a:p>
            <a:r>
              <a:rPr lang="en-US" dirty="0" smtClean="0"/>
              <a:t>Will be developing additional tools</a:t>
            </a:r>
            <a:endParaRPr lang="en-US" dirty="0"/>
          </a:p>
        </p:txBody>
      </p:sp>
    </p:spTree>
    <p:extLst>
      <p:ext uri="{BB962C8B-B14F-4D97-AF65-F5344CB8AC3E}">
        <p14:creationId xmlns:p14="http://schemas.microsoft.com/office/powerpoint/2010/main" val="26126786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altLang="en-US" sz="4000" dirty="0" smtClean="0">
                <a:solidFill>
                  <a:schemeClr val="bg2">
                    <a:lumMod val="50000"/>
                  </a:schemeClr>
                </a:solidFill>
                <a:hlinkClick r:id="rId2"/>
              </a:rPr>
              <a:t>www.osha.gov</a:t>
            </a:r>
            <a:r>
              <a:rPr lang="en-US" altLang="en-US" sz="4000" dirty="0" smtClean="0">
                <a:solidFill>
                  <a:schemeClr val="bg2">
                    <a:lumMod val="50000"/>
                  </a:schemeClr>
                </a:solidFill>
              </a:rPr>
              <a:t/>
            </a:r>
            <a:br>
              <a:rPr lang="en-US" altLang="en-US" sz="4000" dirty="0" smtClean="0">
                <a:solidFill>
                  <a:schemeClr val="bg2">
                    <a:lumMod val="50000"/>
                  </a:schemeClr>
                </a:solidFill>
              </a:rPr>
            </a:br>
            <a:r>
              <a:rPr lang="en-US" altLang="en-US" sz="4000" dirty="0" smtClean="0">
                <a:solidFill>
                  <a:schemeClr val="bg2">
                    <a:lumMod val="50000"/>
                  </a:schemeClr>
                </a:solidFill>
              </a:rPr>
              <a:t>1-800-321-OSHA (6742)</a:t>
            </a:r>
          </a:p>
        </p:txBody>
      </p:sp>
      <p:sp>
        <p:nvSpPr>
          <p:cNvPr id="49155" name="Rectangle 3"/>
          <p:cNvSpPr>
            <a:spLocks noGrp="1" noChangeArrowheads="1"/>
          </p:cNvSpPr>
          <p:nvPr>
            <p:ph idx="1"/>
          </p:nvPr>
        </p:nvSpPr>
        <p:spPr>
          <a:xfrm>
            <a:off x="5638800" y="2743200"/>
            <a:ext cx="2876550" cy="3566160"/>
          </a:xfrm>
        </p:spPr>
        <p:txBody>
          <a:bodyPr/>
          <a:lstStyle/>
          <a:p>
            <a:pPr marL="137160" indent="0" algn="ctr">
              <a:buNone/>
            </a:pPr>
            <a:r>
              <a:rPr lang="en-US" altLang="en-US" dirty="0"/>
              <a:t>Thank You for Your Time</a:t>
            </a:r>
          </a:p>
          <a:p>
            <a:pPr marL="137160" indent="0" algn="ctr">
              <a:buNone/>
            </a:pPr>
            <a:endParaRPr lang="en-US" altLang="en-US" dirty="0" smtClean="0"/>
          </a:p>
        </p:txBody>
      </p:sp>
      <p:sp>
        <p:nvSpPr>
          <p:cNvPr id="49156" name="Rectangle 2"/>
          <p:cNvSpPr>
            <a:spLocks noChangeArrowheads="1"/>
          </p:cNvSpPr>
          <p:nvPr/>
        </p:nvSpPr>
        <p:spPr bwMode="auto">
          <a:xfrm>
            <a:off x="5638800" y="5410200"/>
            <a:ext cx="291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Arial" pitchFamily="34" charset="0"/>
              </a:defRPr>
            </a:lvl1pPr>
            <a:lvl2pPr marL="742950" indent="-285750" eaLnBrk="0" hangingPunct="0">
              <a:spcBef>
                <a:spcPct val="20000"/>
              </a:spcBef>
              <a:buChar char="–"/>
              <a:defRPr sz="2800" b="1">
                <a:solidFill>
                  <a:schemeClr val="bg1"/>
                </a:solidFill>
                <a:latin typeface="Arial" pitchFamily="34" charset="0"/>
              </a:defRPr>
            </a:lvl2pPr>
            <a:lvl3pPr marL="1143000" indent="-228600" eaLnBrk="0" hangingPunct="0">
              <a:spcBef>
                <a:spcPct val="20000"/>
              </a:spcBef>
              <a:buChar char="•"/>
              <a:defRPr sz="2400" b="1">
                <a:solidFill>
                  <a:schemeClr val="bg1"/>
                </a:solidFill>
                <a:latin typeface="Arial" pitchFamily="34" charset="0"/>
              </a:defRPr>
            </a:lvl3pPr>
            <a:lvl4pPr marL="1600200" indent="-228600" eaLnBrk="0" hangingPunct="0">
              <a:spcBef>
                <a:spcPct val="20000"/>
              </a:spcBef>
              <a:buChar char="–"/>
              <a:defRPr sz="2000" b="1">
                <a:solidFill>
                  <a:schemeClr val="bg1"/>
                </a:solidFill>
                <a:latin typeface="Arial" pitchFamily="34" charset="0"/>
              </a:defRPr>
            </a:lvl4pPr>
            <a:lvl5pPr marL="2057400" indent="-228600" eaLnBrk="0" hangingPunct="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a:spcBef>
                <a:spcPct val="0"/>
              </a:spcBef>
              <a:buFontTx/>
              <a:buNone/>
            </a:pPr>
            <a:r>
              <a:rPr lang="en-US" altLang="en-US" sz="2000" i="1" dirty="0">
                <a:solidFill>
                  <a:srgbClr val="FFFFFF"/>
                </a:solidFill>
              </a:rPr>
              <a:t>spencer.joan@dol.gov</a:t>
            </a:r>
            <a:endParaRPr lang="en-US" altLang="en-US" sz="3600" b="0" i="1" dirty="0">
              <a:solidFill>
                <a:srgbClr val="FFFFFF"/>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02139"/>
            <a:ext cx="3248025" cy="4536786"/>
          </a:xfrm>
          <a:prstGeom prst="rect">
            <a:avLst/>
          </a:prstGeom>
          <a:ln w="28575">
            <a:solidFill>
              <a:srgbClr val="FFC000"/>
            </a:solidFill>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038337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
          <p:cNvGrpSpPr>
            <a:grpSpLocks/>
          </p:cNvGrpSpPr>
          <p:nvPr/>
        </p:nvGrpSpPr>
        <p:grpSpPr bwMode="auto">
          <a:xfrm>
            <a:off x="0" y="-14288"/>
            <a:ext cx="9144000" cy="6872288"/>
            <a:chOff x="0" y="-14288"/>
            <a:chExt cx="9144000" cy="6872288"/>
          </a:xfrm>
        </p:grpSpPr>
        <p:pic>
          <p:nvPicPr>
            <p:cNvPr id="12" name="Picture 11" descr="C:\Users\gchartier\Desktop\prezi &amp; other graphics\OSHA logos and graphics\Summit_Graphic.jpg"/>
            <p:cNvPicPr>
              <a:picLocks noChangeAspect="1" noChangeArrowheads="1"/>
            </p:cNvPicPr>
            <p:nvPr/>
          </p:nvPicPr>
          <p:blipFill>
            <a:blip r:embed="rId2">
              <a:extLst>
                <a:ext uri="{28A0092B-C50C-407E-A947-70E740481C1C}">
                  <a14:useLocalDpi xmlns:a14="http://schemas.microsoft.com/office/drawing/2010/main" val="0"/>
                </a:ext>
              </a:extLst>
            </a:blip>
            <a:srcRect l="18951" t="-208" r="5655" b="208"/>
            <a:stretch>
              <a:fillRect/>
            </a:stretch>
          </p:blipFill>
          <p:spPr bwMode="auto">
            <a:xfrm>
              <a:off x="1" y="-14288"/>
              <a:ext cx="9143999"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1758950"/>
              <a:ext cx="9144000" cy="3763963"/>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1"/>
            <p:cNvSpPr txBox="1">
              <a:spLocks noChangeArrowheads="1"/>
            </p:cNvSpPr>
            <p:nvPr/>
          </p:nvSpPr>
          <p:spPr bwMode="auto">
            <a:xfrm>
              <a:off x="2641600" y="3924300"/>
              <a:ext cx="4267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4600" b="1" dirty="0" smtClean="0">
                  <a:solidFill>
                    <a:srgbClr val="002864"/>
                  </a:solidFill>
                  <a:effectLst>
                    <a:outerShdw blurRad="38100" dist="38100" dir="2700000" algn="tl">
                      <a:srgbClr val="000000">
                        <a:alpha val="43137"/>
                      </a:srgbClr>
                    </a:outerShdw>
                  </a:effectLst>
                </a:rPr>
                <a:t>We Can Help</a:t>
              </a:r>
            </a:p>
          </p:txBody>
        </p:sp>
        <p:pic>
          <p:nvPicPr>
            <p:cNvPr id="17" name="Picture 8" descr="C:\Users\gchartier\AppData\Local\Microsoft\Windows\Temporary Internet Files\Content.Outlook\GGH2LIOG\OSHA_MAC_ill (2).png"/>
            <p:cNvPicPr>
              <a:picLocks noChangeAspect="1" noChangeArrowheads="1"/>
            </p:cNvPicPr>
            <p:nvPr/>
          </p:nvPicPr>
          <p:blipFill>
            <a:blip r:embed="rId3">
              <a:extLst>
                <a:ext uri="{28A0092B-C50C-407E-A947-70E740481C1C}">
                  <a14:useLocalDpi xmlns:a14="http://schemas.microsoft.com/office/drawing/2010/main" val="0"/>
                </a:ext>
              </a:extLst>
            </a:blip>
            <a:srcRect b="44238"/>
            <a:stretch>
              <a:fillRect/>
            </a:stretch>
          </p:blipFill>
          <p:spPr bwMode="auto">
            <a:xfrm>
              <a:off x="2082800" y="1752600"/>
              <a:ext cx="5384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06795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fontScale="90000"/>
          </a:bodyPr>
          <a:lstStyle/>
          <a:p>
            <a:r>
              <a:rPr lang="en-US" dirty="0"/>
              <a:t>What Do the Best Companies Do for Safety and </a:t>
            </a:r>
            <a:r>
              <a:rPr lang="en-US" dirty="0" smtClean="0"/>
              <a:t>Health?</a:t>
            </a:r>
            <a:endParaRPr lang="en-US" dirty="0"/>
          </a:p>
        </p:txBody>
      </p:sp>
      <p:sp>
        <p:nvSpPr>
          <p:cNvPr id="3" name="Content Placeholder 2"/>
          <p:cNvSpPr>
            <a:spLocks noGrp="1"/>
          </p:cNvSpPr>
          <p:nvPr>
            <p:ph idx="1"/>
          </p:nvPr>
        </p:nvSpPr>
        <p:spPr>
          <a:xfrm>
            <a:off x="457200" y="2590800"/>
            <a:ext cx="8229600" cy="4525963"/>
          </a:xfrm>
        </p:spPr>
        <p:txBody>
          <a:bodyPr>
            <a:noAutofit/>
          </a:bodyPr>
          <a:lstStyle/>
          <a:p>
            <a:r>
              <a:rPr lang="en-US" sz="2800" dirty="0"/>
              <a:t>Clearly describe what people are expected to </a:t>
            </a:r>
            <a:r>
              <a:rPr lang="en-US" sz="2800" dirty="0" smtClean="0"/>
              <a:t>do for safety. </a:t>
            </a:r>
          </a:p>
          <a:p>
            <a:r>
              <a:rPr lang="en-US" sz="2800" dirty="0" smtClean="0"/>
              <a:t>Make safety a line management responsibility and </a:t>
            </a:r>
            <a:r>
              <a:rPr lang="en-US" sz="2800" dirty="0"/>
              <a:t>accountability </a:t>
            </a:r>
            <a:endParaRPr lang="en-US" sz="2800" dirty="0" smtClean="0"/>
          </a:p>
          <a:p>
            <a:r>
              <a:rPr lang="en-US" sz="2800" dirty="0" smtClean="0"/>
              <a:t>Incorporate </a:t>
            </a:r>
            <a:r>
              <a:rPr lang="en-US" sz="2800" dirty="0"/>
              <a:t>safety into the business process </a:t>
            </a:r>
            <a:r>
              <a:rPr lang="en-US" sz="2800" dirty="0" smtClean="0"/>
              <a:t>as an </a:t>
            </a:r>
            <a:r>
              <a:rPr lang="en-US" sz="2800" dirty="0"/>
              <a:t>operational strategy </a:t>
            </a:r>
            <a:endParaRPr lang="en-US" sz="2800" dirty="0" smtClean="0"/>
          </a:p>
          <a:p>
            <a:r>
              <a:rPr lang="en-US" sz="2800" dirty="0" smtClean="0"/>
              <a:t>Use </a:t>
            </a:r>
            <a:r>
              <a:rPr lang="en-US" sz="2800" dirty="0"/>
              <a:t>proactive health and safety measurements</a:t>
            </a:r>
          </a:p>
          <a:p>
            <a:r>
              <a:rPr lang="en-US" sz="2800" dirty="0" smtClean="0"/>
              <a:t>Have </a:t>
            </a:r>
            <a:r>
              <a:rPr lang="en-US" sz="2800" dirty="0"/>
              <a:t>executives that do not support health </a:t>
            </a:r>
            <a:r>
              <a:rPr lang="en-US" sz="2800" dirty="0" smtClean="0"/>
              <a:t>and safety </a:t>
            </a:r>
            <a:r>
              <a:rPr lang="en-US" sz="2800" dirty="0"/>
              <a:t>management—they lead </a:t>
            </a:r>
            <a:r>
              <a:rPr lang="en-US" sz="2800" dirty="0" smtClean="0"/>
              <a:t>it</a:t>
            </a:r>
            <a:endParaRPr lang="en-US" sz="2800" dirty="0"/>
          </a:p>
        </p:txBody>
      </p:sp>
    </p:spTree>
    <p:extLst>
      <p:ext uri="{BB962C8B-B14F-4D97-AF65-F5344CB8AC3E}">
        <p14:creationId xmlns:p14="http://schemas.microsoft.com/office/powerpoint/2010/main" val="222866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You Do That</a:t>
            </a:r>
            <a:endParaRPr lang="en-US" dirty="0"/>
          </a:p>
        </p:txBody>
      </p:sp>
      <p:sp>
        <p:nvSpPr>
          <p:cNvPr id="3" name="Content Placeholder 2"/>
          <p:cNvSpPr>
            <a:spLocks noGrp="1"/>
          </p:cNvSpPr>
          <p:nvPr>
            <p:ph idx="1"/>
          </p:nvPr>
        </p:nvSpPr>
        <p:spPr/>
        <p:txBody>
          <a:bodyPr/>
          <a:lstStyle/>
          <a:p>
            <a:r>
              <a:rPr lang="en-US" dirty="0" smtClean="0"/>
              <a:t>There is no “one way”</a:t>
            </a:r>
          </a:p>
          <a:p>
            <a:r>
              <a:rPr lang="en-US" dirty="0" smtClean="0"/>
              <a:t>You may zig and zag to get to the best</a:t>
            </a:r>
          </a:p>
          <a:p>
            <a:r>
              <a:rPr lang="en-US" dirty="0"/>
              <a:t>B</a:t>
            </a:r>
            <a:r>
              <a:rPr lang="en-US" dirty="0" smtClean="0"/>
              <a:t>ut you must plan, plan, plan.</a:t>
            </a:r>
            <a:endParaRPr lang="en-US" dirty="0"/>
          </a:p>
        </p:txBody>
      </p:sp>
    </p:spTree>
    <p:extLst>
      <p:ext uri="{BB962C8B-B14F-4D97-AF65-F5344CB8AC3E}">
        <p14:creationId xmlns:p14="http://schemas.microsoft.com/office/powerpoint/2010/main" val="136135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81200" y="152400"/>
            <a:ext cx="4923158" cy="6466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365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81200" y="228600"/>
            <a:ext cx="5083090" cy="6553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12822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TotalTime>
  <Words>1191</Words>
  <Application>Microsoft Office PowerPoint</Application>
  <PresentationFormat>On-screen Show (4:3)</PresentationFormat>
  <Paragraphs>227</Paragraphs>
  <Slides>54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MS PGothic</vt:lpstr>
      <vt:lpstr>MS PGothic</vt:lpstr>
      <vt:lpstr>Arial</vt:lpstr>
      <vt:lpstr>Arial Black</vt:lpstr>
      <vt:lpstr>Arial Narrow</vt:lpstr>
      <vt:lpstr>Bradley Hand ITC</vt:lpstr>
      <vt:lpstr>Calibri</vt:lpstr>
      <vt:lpstr>Times New Roman</vt:lpstr>
      <vt:lpstr>Wingdings</vt:lpstr>
      <vt:lpstr>Office Theme</vt:lpstr>
      <vt:lpstr>PowerPoint Presentation</vt:lpstr>
      <vt:lpstr>Are you Good Enough?</vt:lpstr>
      <vt:lpstr>Why Are You Here?</vt:lpstr>
      <vt:lpstr>Why?</vt:lpstr>
      <vt:lpstr>“There are certain core principles in play at companies driving toward “0,” they also demonstrate that there is no common template for all organizations. Each company has unique needs and must choose practices based on the specific nature of their work and their workplaces.”  Charles J. Bennett, Ph.D.  And Meredith Armstrong Whiting , Driving Toward “0” </vt:lpstr>
      <vt:lpstr>What Do the Best Companies Do for Safety and Health?</vt:lpstr>
      <vt:lpstr>So How Do You Do That</vt:lpstr>
      <vt:lpstr>PowerPoint Presentation</vt:lpstr>
      <vt:lpstr>PowerPoint Presentation</vt:lpstr>
      <vt:lpstr> Seven Core Elements </vt:lpstr>
      <vt:lpstr>Relationship of Guidelines to Existing Standards</vt:lpstr>
      <vt:lpstr>Management Leadership</vt:lpstr>
      <vt:lpstr>Management Leadership</vt:lpstr>
      <vt:lpstr>PowerPoint Presentation</vt:lpstr>
      <vt:lpstr>PowerPoint Presentation</vt:lpstr>
      <vt:lpstr>PowerPoint Presentation</vt:lpstr>
      <vt:lpstr>PowerPoint Presentation</vt:lpstr>
      <vt:lpstr>Worker Participation</vt:lpstr>
      <vt:lpstr>Worker Participation</vt:lpstr>
      <vt:lpstr>Worker Participation</vt:lpstr>
      <vt:lpstr>Safety Committees</vt:lpstr>
      <vt:lpstr>Safety Committees</vt:lpstr>
      <vt:lpstr>PowerPoint Presentation</vt:lpstr>
      <vt:lpstr>PowerPoint Presentation</vt:lpstr>
      <vt:lpstr>PowerPoint Presentation</vt:lpstr>
      <vt:lpstr>Hazard ID and Assessment</vt:lpstr>
      <vt:lpstr>Hazard ID and Assessment</vt:lpstr>
      <vt:lpstr>Hazard ID and Assessment</vt:lpstr>
      <vt:lpstr>What Do You Fix First?</vt:lpstr>
      <vt:lpstr>Do you use a qualifying assessment or a quantifying assessment?   Does it make a difference?</vt:lpstr>
      <vt:lpstr>PowerPoint Presentation</vt:lpstr>
      <vt:lpstr>PowerPoint Presentation</vt:lpstr>
      <vt:lpstr>PowerPoint Presentation</vt:lpstr>
      <vt:lpstr>Hazard Prevention and Control</vt:lpstr>
      <vt:lpstr>Be Creative but Use Know Effective Methods</vt:lpstr>
      <vt:lpstr>How Do Keep Employees from Being Struck By Falling Object?</vt:lpstr>
      <vt:lpstr>PowerPoint Presentation</vt:lpstr>
      <vt:lpstr>PowerPoint Presentation</vt:lpstr>
      <vt:lpstr>How Do You Eliminate the Handling of Hazardous Chemicals?</vt:lpstr>
      <vt:lpstr>Direct feed with chemical shot pot. </vt:lpstr>
      <vt:lpstr>Education and Training</vt:lpstr>
      <vt:lpstr>PowerPoint Presentation</vt:lpstr>
      <vt:lpstr>PowerPoint Presentation</vt:lpstr>
      <vt:lpstr>Program Evaluation and Improvement</vt:lpstr>
      <vt:lpstr>PowerPoint Presentation</vt:lpstr>
      <vt:lpstr>Cultural Indicators</vt:lpstr>
      <vt:lpstr>Cultural Indicators</vt:lpstr>
      <vt:lpstr>Cultural Indicators</vt:lpstr>
      <vt:lpstr>And You?</vt:lpstr>
      <vt:lpstr>PowerPoint Presentation</vt:lpstr>
      <vt:lpstr>Multiemployer Worksites</vt:lpstr>
      <vt:lpstr>Appendix A: Implementation Tools and Resources </vt:lpstr>
      <vt:lpstr>www.osha.gov 1-800-321-OSHA (6742)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Chartier, George - OSHA</dc:creator>
  <cp:lastModifiedBy>Spencer, Joan - OSHA</cp:lastModifiedBy>
  <cp:revision>62</cp:revision>
  <dcterms:created xsi:type="dcterms:W3CDTF">2014-11-10T23:00:47Z</dcterms:created>
  <dcterms:modified xsi:type="dcterms:W3CDTF">2018-09-09T03:48:50Z</dcterms:modified>
</cp:coreProperties>
</file>